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8288000" cy="10287000"/>
  <p:notesSz cx="6858000" cy="9144000"/>
  <p:embeddedFontLst>
    <p:embeddedFont>
      <p:font typeface="Canva Sans Bold" charset="1" panose="020B0803030501040103"/>
      <p:regular r:id="rId51"/>
    </p:embeddedFont>
    <p:embeddedFont>
      <p:font typeface="Canva Sans" charset="1" panose="020B0503030501040103"/>
      <p:regular r:id="rId52"/>
    </p:embeddedFont>
    <p:embeddedFont>
      <p:font typeface="Radley Italics" charset="1" panose="00000500000000000000"/>
      <p:regular r:id="rId53"/>
    </p:embeddedFont>
    <p:embeddedFont>
      <p:font typeface="Radley" charset="1" panose="00000500000000000000"/>
      <p:regular r:id="rId54"/>
    </p:embeddedFont>
    <p:embeddedFont>
      <p:font typeface="Canva Sans Bold Italics" charset="1" panose="020B0803030501040103"/>
      <p:regular r:id="rId55"/>
    </p:embeddedFont>
    <p:embeddedFont>
      <p:font typeface="Arsenal" charset="1" panose="0000050000000000000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gif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69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jpe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80.jpeg" Type="http://schemas.openxmlformats.org/officeDocument/2006/relationships/image"/><Relationship Id="rId7" Target="../media/image81.png" Type="http://schemas.openxmlformats.org/officeDocument/2006/relationships/image"/><Relationship Id="rId8" Target="../media/image82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jpe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78.png" Type="http://schemas.openxmlformats.org/officeDocument/2006/relationships/image"/><Relationship Id="rId4" Target="../media/image79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84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jpe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svg" Type="http://schemas.openxmlformats.org/officeDocument/2006/relationships/image"/><Relationship Id="rId4" Target="../media/image88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54235" y="-723790"/>
            <a:ext cx="3513477" cy="1884501"/>
          </a:xfrm>
          <a:custGeom>
            <a:avLst/>
            <a:gdLst/>
            <a:ahLst/>
            <a:cxnLst/>
            <a:rect r="r" b="b" t="t" l="l"/>
            <a:pathLst>
              <a:path h="1884501" w="3513477">
                <a:moveTo>
                  <a:pt x="0" y="0"/>
                </a:moveTo>
                <a:lnTo>
                  <a:pt x="3513477" y="0"/>
                </a:lnTo>
                <a:lnTo>
                  <a:pt x="3513477" y="1884501"/>
                </a:lnTo>
                <a:lnTo>
                  <a:pt x="0" y="1884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32874" y="7130651"/>
            <a:ext cx="7526426" cy="1344687"/>
          </a:xfrm>
          <a:custGeom>
            <a:avLst/>
            <a:gdLst/>
            <a:ahLst/>
            <a:cxnLst/>
            <a:rect r="r" b="b" t="t" l="l"/>
            <a:pathLst>
              <a:path h="1344687" w="7526426">
                <a:moveTo>
                  <a:pt x="0" y="0"/>
                </a:moveTo>
                <a:lnTo>
                  <a:pt x="7526426" y="0"/>
                </a:lnTo>
                <a:lnTo>
                  <a:pt x="7526426" y="1344688"/>
                </a:lnTo>
                <a:lnTo>
                  <a:pt x="0" y="13446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27249" y="8933667"/>
            <a:ext cx="3513477" cy="1884501"/>
          </a:xfrm>
          <a:custGeom>
            <a:avLst/>
            <a:gdLst/>
            <a:ahLst/>
            <a:cxnLst/>
            <a:rect r="r" b="b" t="t" l="l"/>
            <a:pathLst>
              <a:path h="1884501" w="3513477">
                <a:moveTo>
                  <a:pt x="0" y="0"/>
                </a:moveTo>
                <a:lnTo>
                  <a:pt x="3513477" y="0"/>
                </a:lnTo>
                <a:lnTo>
                  <a:pt x="3513477" y="1884502"/>
                </a:lnTo>
                <a:lnTo>
                  <a:pt x="0" y="1884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6227" y="1671629"/>
            <a:ext cx="14628104" cy="434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81"/>
              </a:lnSpc>
            </a:pPr>
            <a:r>
              <a:rPr lang="en-US" sz="1248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Dead-Locks in </a:t>
            </a:r>
          </a:p>
          <a:p>
            <a:pPr algn="ctr">
              <a:lnSpc>
                <a:spcPts val="17481"/>
              </a:lnSpc>
            </a:pPr>
            <a:r>
              <a:rPr lang="en-US" sz="1248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Operating Systems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19264" y="8857467"/>
            <a:ext cx="7340036" cy="662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4"/>
              </a:lnSpc>
            </a:pPr>
            <a:r>
              <a:rPr lang="en-US" sz="38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225+147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3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0123" y="2325399"/>
            <a:ext cx="5080907" cy="6780658"/>
          </a:xfrm>
          <a:custGeom>
            <a:avLst/>
            <a:gdLst/>
            <a:ahLst/>
            <a:cxnLst/>
            <a:rect r="r" b="b" t="t" l="l"/>
            <a:pathLst>
              <a:path h="6780658" w="5080907">
                <a:moveTo>
                  <a:pt x="0" y="0"/>
                </a:moveTo>
                <a:lnTo>
                  <a:pt x="5080907" y="0"/>
                </a:lnTo>
                <a:lnTo>
                  <a:pt x="5080907" y="6780657"/>
                </a:lnTo>
                <a:lnTo>
                  <a:pt x="0" y="6780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59" t="-3024" r="0" b="-3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21368" y="2325399"/>
            <a:ext cx="5247227" cy="6780658"/>
          </a:xfrm>
          <a:custGeom>
            <a:avLst/>
            <a:gdLst/>
            <a:ahLst/>
            <a:cxnLst/>
            <a:rect r="r" b="b" t="t" l="l"/>
            <a:pathLst>
              <a:path h="6780658" w="5247227">
                <a:moveTo>
                  <a:pt x="0" y="0"/>
                </a:moveTo>
                <a:lnTo>
                  <a:pt x="5247227" y="0"/>
                </a:lnTo>
                <a:lnTo>
                  <a:pt x="5247227" y="6780657"/>
                </a:lnTo>
                <a:lnTo>
                  <a:pt x="0" y="6780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33" t="-5506" r="-2747" b="-550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74265" y="2691631"/>
            <a:ext cx="894753" cy="810831"/>
          </a:xfrm>
          <a:custGeom>
            <a:avLst/>
            <a:gdLst/>
            <a:ahLst/>
            <a:cxnLst/>
            <a:rect r="r" b="b" t="t" l="l"/>
            <a:pathLst>
              <a:path h="810831" w="894753">
                <a:moveTo>
                  <a:pt x="0" y="0"/>
                </a:moveTo>
                <a:lnTo>
                  <a:pt x="894753" y="0"/>
                </a:lnTo>
                <a:lnTo>
                  <a:pt x="894753" y="810832"/>
                </a:lnTo>
                <a:lnTo>
                  <a:pt x="0" y="810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74265" y="6790729"/>
            <a:ext cx="894753" cy="810831"/>
          </a:xfrm>
          <a:custGeom>
            <a:avLst/>
            <a:gdLst/>
            <a:ahLst/>
            <a:cxnLst/>
            <a:rect r="r" b="b" t="t" l="l"/>
            <a:pathLst>
              <a:path h="810831" w="894753">
                <a:moveTo>
                  <a:pt x="0" y="0"/>
                </a:moveTo>
                <a:lnTo>
                  <a:pt x="894753" y="0"/>
                </a:lnTo>
                <a:lnTo>
                  <a:pt x="894753" y="810831"/>
                </a:lnTo>
                <a:lnTo>
                  <a:pt x="0" y="8108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8649" y="1274435"/>
            <a:ext cx="7690024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Graph with a cycle but  </a:t>
            </a:r>
            <a:r>
              <a:rPr lang="en-US" sz="3400" b="true">
                <a:solidFill>
                  <a:srgbClr val="ED1C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  deadlock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81459" y="1274435"/>
            <a:ext cx="8065740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Graph with a cycle but  </a:t>
            </a:r>
            <a:r>
              <a:rPr lang="en-US" sz="3400" b="true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with  deadlock</a:t>
            </a:r>
            <a:r>
              <a:rPr lang="en-US" sz="3400" b="true">
                <a:solidFill>
                  <a:srgbClr val="ED1C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7198" y="612587"/>
            <a:ext cx="1615332" cy="1565404"/>
          </a:xfrm>
          <a:custGeom>
            <a:avLst/>
            <a:gdLst/>
            <a:ahLst/>
            <a:cxnLst/>
            <a:rect r="r" b="b" t="t" l="l"/>
            <a:pathLst>
              <a:path h="1565404" w="1615332">
                <a:moveTo>
                  <a:pt x="0" y="0"/>
                </a:moveTo>
                <a:lnTo>
                  <a:pt x="1615332" y="0"/>
                </a:lnTo>
                <a:lnTo>
                  <a:pt x="1615332" y="1565404"/>
                </a:lnTo>
                <a:lnTo>
                  <a:pt x="0" y="156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55001" y="2571014"/>
            <a:ext cx="2165111" cy="1060847"/>
            <a:chOff x="0" y="0"/>
            <a:chExt cx="570235" cy="279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0235" cy="279400"/>
            </a:xfrm>
            <a:custGeom>
              <a:avLst/>
              <a:gdLst/>
              <a:ahLst/>
              <a:cxnLst/>
              <a:rect r="r" b="b" t="t" l="l"/>
              <a:pathLst>
                <a:path h="279400" w="570235">
                  <a:moveTo>
                    <a:pt x="273050" y="0"/>
                  </a:moveTo>
                  <a:lnTo>
                    <a:pt x="0" y="139700"/>
                  </a:lnTo>
                  <a:lnTo>
                    <a:pt x="273050" y="279400"/>
                  </a:lnTo>
                  <a:lnTo>
                    <a:pt x="273050" y="146050"/>
                  </a:lnTo>
                  <a:lnTo>
                    <a:pt x="297185" y="146050"/>
                  </a:lnTo>
                  <a:lnTo>
                    <a:pt x="297185" y="279400"/>
                  </a:lnTo>
                  <a:lnTo>
                    <a:pt x="570235" y="139700"/>
                  </a:lnTo>
                  <a:lnTo>
                    <a:pt x="297185" y="0"/>
                  </a:lnTo>
                  <a:lnTo>
                    <a:pt x="297185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D4EDF4"/>
            </a:solidFill>
            <a:ln w="85725" cap="sq">
              <a:solidFill>
                <a:srgbClr val="000000"/>
              </a:solidFill>
              <a:prstDash val="sysDot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158750"/>
              <a:ext cx="367035" cy="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949183" y="441137"/>
            <a:ext cx="581114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ED1C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Attention: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6322" y="2456714"/>
            <a:ext cx="17535356" cy="2059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66024" indent="-633012" lvl="1">
              <a:lnSpc>
                <a:spcPts val="8209"/>
              </a:lnSpc>
              <a:buFont typeface="Arial"/>
              <a:buChar char="•"/>
            </a:pPr>
            <a:r>
              <a:rPr lang="en-US" sz="58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If a graph</a:t>
            </a:r>
            <a:r>
              <a:rPr lang="en-US" sz="5863">
                <a:solidFill>
                  <a:srgbClr val="ED1C2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5863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no cycle             </a:t>
            </a:r>
            <a:r>
              <a:rPr lang="en-US" sz="5863">
                <a:solidFill>
                  <a:srgbClr val="ED1C24"/>
                </a:solidFill>
                <a:latin typeface="Canva Sans"/>
                <a:ea typeface="Canva Sans"/>
                <a:cs typeface="Canva Sans"/>
                <a:sym typeface="Canva Sans"/>
              </a:rPr>
              <a:t>   </a:t>
            </a:r>
            <a:r>
              <a:rPr lang="en-US" sz="5863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 No Deadlock</a:t>
            </a:r>
            <a:r>
              <a:rPr lang="en-US" sz="5863">
                <a:solidFill>
                  <a:srgbClr val="ED1C2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 marL="1287613" indent="-643807" lvl="1">
              <a:lnSpc>
                <a:spcPts val="8349"/>
              </a:lnSpc>
              <a:buFont typeface="Arial"/>
              <a:buChar char="•"/>
            </a:pPr>
            <a:r>
              <a:rPr lang="en-US" sz="59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If a graph contains a</a:t>
            </a:r>
            <a:r>
              <a:rPr lang="en-US" sz="5963">
                <a:solidFill>
                  <a:srgbClr val="ED1C24"/>
                </a:solidFill>
                <a:latin typeface="Canva Sans"/>
                <a:ea typeface="Canva Sans"/>
                <a:cs typeface="Canva Sans"/>
                <a:sym typeface="Canva Sans"/>
              </a:rPr>
              <a:t> cycle :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3449813" y="5143500"/>
            <a:ext cx="2448067" cy="1342012"/>
          </a:xfrm>
          <a:prstGeom prst="line">
            <a:avLst/>
          </a:prstGeom>
          <a:ln cap="flat" w="171450">
            <a:solidFill>
              <a:srgbClr val="FFFFFF"/>
            </a:solidFill>
            <a:prstDash val="sysDash"/>
            <a:headEnd type="arrow" len="sm" w="med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12607221" y="5143500"/>
            <a:ext cx="2535619" cy="1342012"/>
          </a:xfrm>
          <a:prstGeom prst="line">
            <a:avLst/>
          </a:prstGeom>
          <a:ln cap="flat" w="161925">
            <a:solidFill>
              <a:srgbClr val="FFFFFF"/>
            </a:solidFill>
            <a:prstDash val="sysDash"/>
            <a:headEnd type="arrow" len="sm" w="med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9357780" y="7033320"/>
            <a:ext cx="8930220" cy="134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34098" indent="-417049" lvl="1">
              <a:lnSpc>
                <a:spcPts val="5408"/>
              </a:lnSpc>
              <a:buFont typeface="Arial"/>
              <a:buChar char="•"/>
            </a:pPr>
            <a:r>
              <a:rPr lang="en-US" sz="38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If </a:t>
            </a:r>
            <a:r>
              <a:rPr lang="en-US" sz="3863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several instances</a:t>
            </a:r>
            <a:r>
              <a:rPr lang="en-US" sz="38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per resource type </a:t>
            </a:r>
            <a:r>
              <a:rPr lang="en-US" sz="3863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possibility</a:t>
            </a:r>
            <a:r>
              <a:rPr lang="en-US" sz="38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of deadlock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6322" y="7036933"/>
            <a:ext cx="8583480" cy="1429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1338" indent="-440669" lvl="1">
              <a:lnSpc>
                <a:spcPts val="5715"/>
              </a:lnSpc>
              <a:buFont typeface="Arial"/>
              <a:buChar char="•"/>
            </a:pPr>
            <a:r>
              <a:rPr lang="en-US" sz="40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If only </a:t>
            </a:r>
            <a:r>
              <a:rPr lang="en-US" sz="4082">
                <a:solidFill>
                  <a:srgbClr val="ED1C24"/>
                </a:solidFill>
                <a:latin typeface="Canva Sans"/>
                <a:ea typeface="Canva Sans"/>
                <a:cs typeface="Canva Sans"/>
                <a:sym typeface="Canva Sans"/>
              </a:rPr>
              <a:t>one instance</a:t>
            </a:r>
            <a:r>
              <a:rPr lang="en-US" sz="40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per resource type </a:t>
            </a:r>
            <a:r>
              <a:rPr lang="en-US" sz="40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then </a:t>
            </a:r>
            <a:r>
              <a:rPr lang="en-US" sz="4082">
                <a:solidFill>
                  <a:srgbClr val="ED1C24"/>
                </a:solidFill>
                <a:latin typeface="Canva Sans"/>
                <a:ea typeface="Canva Sans"/>
                <a:cs typeface="Canva Sans"/>
                <a:sym typeface="Canva Sans"/>
              </a:rPr>
              <a:t>deadlock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429979" y="686443"/>
            <a:ext cx="5428043" cy="1246675"/>
            <a:chOff x="0" y="0"/>
            <a:chExt cx="1429608" cy="3283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29608" cy="328343"/>
            </a:xfrm>
            <a:custGeom>
              <a:avLst/>
              <a:gdLst/>
              <a:ahLst/>
              <a:cxnLst/>
              <a:rect r="r" b="b" t="t" l="l"/>
              <a:pathLst>
                <a:path h="328343" w="1429608">
                  <a:moveTo>
                    <a:pt x="1226408" y="0"/>
                  </a:moveTo>
                  <a:cubicBezTo>
                    <a:pt x="1338632" y="0"/>
                    <a:pt x="1429608" y="73502"/>
                    <a:pt x="1429608" y="164171"/>
                  </a:cubicBezTo>
                  <a:cubicBezTo>
                    <a:pt x="1429608" y="254841"/>
                    <a:pt x="1338632" y="328343"/>
                    <a:pt x="1226408" y="328343"/>
                  </a:cubicBezTo>
                  <a:lnTo>
                    <a:pt x="203200" y="328343"/>
                  </a:lnTo>
                  <a:cubicBezTo>
                    <a:pt x="90976" y="328343"/>
                    <a:pt x="0" y="254841"/>
                    <a:pt x="0" y="164171"/>
                  </a:cubicBezTo>
                  <a:cubicBezTo>
                    <a:pt x="0" y="7350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4491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66675"/>
              <a:ext cx="1429608" cy="261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9"/>
                </a:lnSpc>
              </a:pPr>
              <a:r>
                <a:rPr lang="en-US" sz="4675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Mutual exclusion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395198"/>
            <a:ext cx="2866727" cy="64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4675">
                <a:solidFill>
                  <a:srgbClr val="5CE1E6"/>
                </a:solidFill>
                <a:latin typeface="Radley"/>
                <a:ea typeface="Radley"/>
                <a:cs typeface="Radley"/>
                <a:sym typeface="Radley"/>
              </a:rPr>
              <a:t>Definition: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99396"/>
            <a:ext cx="16230600" cy="2557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4675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Only one process can use a resource at a time, preventing multiple processes from accessing it simultaneously. This is essential for resource integrity but can contribute to deadlock if resources are held indefinitely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123347"/>
            <a:ext cx="2491234" cy="64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4675">
                <a:solidFill>
                  <a:srgbClr val="FFDE59"/>
                </a:solidFill>
                <a:latin typeface="Radley"/>
                <a:ea typeface="Radley"/>
                <a:cs typeface="Radley"/>
                <a:sym typeface="Radley"/>
              </a:rPr>
              <a:t>Example: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223298"/>
            <a:ext cx="16230600" cy="128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4675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a printer can only be used by one process; if another process needs it while the first holds it, a deadlock may occur.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5636" y="609515"/>
            <a:ext cx="16676727" cy="9067970"/>
          </a:xfrm>
          <a:custGeom>
            <a:avLst/>
            <a:gdLst/>
            <a:ahLst/>
            <a:cxnLst/>
            <a:rect r="r" b="b" t="t" l="l"/>
            <a:pathLst>
              <a:path h="9067970" w="16676727">
                <a:moveTo>
                  <a:pt x="0" y="0"/>
                </a:moveTo>
                <a:lnTo>
                  <a:pt x="16676728" y="0"/>
                </a:lnTo>
                <a:lnTo>
                  <a:pt x="16676728" y="9067970"/>
                </a:lnTo>
                <a:lnTo>
                  <a:pt x="0" y="9067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92115" y="384523"/>
            <a:ext cx="5428043" cy="1238558"/>
            <a:chOff x="0" y="0"/>
            <a:chExt cx="1429608" cy="3262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9608" cy="326205"/>
            </a:xfrm>
            <a:custGeom>
              <a:avLst/>
              <a:gdLst/>
              <a:ahLst/>
              <a:cxnLst/>
              <a:rect r="r" b="b" t="t" l="l"/>
              <a:pathLst>
                <a:path h="326205" w="1429608">
                  <a:moveTo>
                    <a:pt x="1226408" y="0"/>
                  </a:moveTo>
                  <a:cubicBezTo>
                    <a:pt x="1338632" y="0"/>
                    <a:pt x="1429608" y="73023"/>
                    <a:pt x="1429608" y="163102"/>
                  </a:cubicBezTo>
                  <a:cubicBezTo>
                    <a:pt x="1429608" y="253181"/>
                    <a:pt x="1338632" y="326205"/>
                    <a:pt x="1226408" y="326205"/>
                  </a:cubicBezTo>
                  <a:lnTo>
                    <a:pt x="203200" y="326205"/>
                  </a:lnTo>
                  <a:cubicBezTo>
                    <a:pt x="90976" y="326205"/>
                    <a:pt x="0" y="253181"/>
                    <a:pt x="0" y="163102"/>
                  </a:cubicBezTo>
                  <a:cubicBezTo>
                    <a:pt x="0" y="7302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697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66675"/>
              <a:ext cx="1429608" cy="259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9"/>
                </a:lnSpc>
              </a:pPr>
              <a:r>
                <a:rPr lang="en-US" sz="4675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Hold &amp; Wait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11856" y="2066676"/>
            <a:ext cx="2866727" cy="64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4675">
                <a:solidFill>
                  <a:srgbClr val="5CE1E6"/>
                </a:solidFill>
                <a:latin typeface="Radley"/>
                <a:ea typeface="Radley"/>
                <a:cs typeface="Radley"/>
                <a:sym typeface="Radley"/>
              </a:rPr>
              <a:t>Definition: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224399"/>
            <a:ext cx="16230600" cy="1919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4675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A process holds at least one resource while waiting to acquire additional resources, potentially leading to a deadlock if other processes hold the needed resources.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6355" y="6330301"/>
            <a:ext cx="2491234" cy="64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4675">
                <a:solidFill>
                  <a:srgbClr val="FFDE59"/>
                </a:solidFill>
                <a:latin typeface="Radley"/>
                <a:ea typeface="Radley"/>
                <a:cs typeface="Radley"/>
                <a:sym typeface="Radley"/>
              </a:rPr>
              <a:t>Example: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487402"/>
            <a:ext cx="16230600" cy="128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4675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Process A holds a CPU and waits for a printer, while Process B holds the printer and waits for the CPU.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06809"/>
            <a:ext cx="16385340" cy="9073382"/>
          </a:xfrm>
          <a:custGeom>
            <a:avLst/>
            <a:gdLst/>
            <a:ahLst/>
            <a:cxnLst/>
            <a:rect r="r" b="b" t="t" l="l"/>
            <a:pathLst>
              <a:path h="9073382" w="16385340">
                <a:moveTo>
                  <a:pt x="0" y="0"/>
                </a:moveTo>
                <a:lnTo>
                  <a:pt x="16385340" y="0"/>
                </a:lnTo>
                <a:lnTo>
                  <a:pt x="16385340" y="9073382"/>
                </a:lnTo>
                <a:lnTo>
                  <a:pt x="0" y="9073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114881" y="382606"/>
            <a:ext cx="5428043" cy="1292188"/>
            <a:chOff x="0" y="0"/>
            <a:chExt cx="1429608" cy="3403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29608" cy="340329"/>
            </a:xfrm>
            <a:custGeom>
              <a:avLst/>
              <a:gdLst/>
              <a:ahLst/>
              <a:cxnLst/>
              <a:rect r="r" b="b" t="t" l="l"/>
              <a:pathLst>
                <a:path h="340329" w="1429608">
                  <a:moveTo>
                    <a:pt x="1226408" y="0"/>
                  </a:moveTo>
                  <a:cubicBezTo>
                    <a:pt x="1338632" y="0"/>
                    <a:pt x="1429608" y="76185"/>
                    <a:pt x="1429608" y="170165"/>
                  </a:cubicBezTo>
                  <a:cubicBezTo>
                    <a:pt x="1429608" y="264144"/>
                    <a:pt x="1338632" y="340329"/>
                    <a:pt x="1226408" y="340329"/>
                  </a:cubicBezTo>
                  <a:lnTo>
                    <a:pt x="203200" y="340329"/>
                  </a:lnTo>
                  <a:cubicBezTo>
                    <a:pt x="90976" y="340329"/>
                    <a:pt x="0" y="264144"/>
                    <a:pt x="0" y="170165"/>
                  </a:cubicBezTo>
                  <a:cubicBezTo>
                    <a:pt x="0" y="7618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66675"/>
              <a:ext cx="1429608" cy="273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9"/>
                </a:lnSpc>
              </a:pPr>
              <a:r>
                <a:rPr lang="en-US" sz="4675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No Preemption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38672" y="2093491"/>
            <a:ext cx="2866727" cy="64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4675">
                <a:solidFill>
                  <a:srgbClr val="F46530"/>
                </a:solidFill>
                <a:latin typeface="Radley"/>
                <a:ea typeface="Radley"/>
                <a:cs typeface="Radley"/>
                <a:sym typeface="Radley"/>
              </a:rPr>
              <a:t>Definition: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155342"/>
            <a:ext cx="16230600" cy="1919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4675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Resources cannot be forcibly taken from a process; they must be released voluntarily by the process itself, which can lead to deadlock if a process never releases a resource.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984" y="5894510"/>
            <a:ext cx="4078103" cy="61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2"/>
              </a:lnSpc>
              <a:spcBef>
                <a:spcPct val="0"/>
              </a:spcBef>
            </a:pPr>
            <a:r>
              <a:rPr lang="en-US" sz="4418">
                <a:solidFill>
                  <a:srgbClr val="65471B"/>
                </a:solidFill>
                <a:latin typeface="Radley"/>
                <a:ea typeface="Radley"/>
                <a:cs typeface="Radley"/>
                <a:sym typeface="Radley"/>
              </a:rPr>
              <a:t>Implication: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8672" y="6926981"/>
            <a:ext cx="16230600" cy="128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4675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If a process holding a critical resource crashes or stalls, other processes waiting for it remain blocked.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69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89551" y="2195257"/>
            <a:ext cx="7306315" cy="6566551"/>
          </a:xfrm>
          <a:custGeom>
            <a:avLst/>
            <a:gdLst/>
            <a:ahLst/>
            <a:cxnLst/>
            <a:rect r="r" b="b" t="t" l="l"/>
            <a:pathLst>
              <a:path h="6566551" w="7306315">
                <a:moveTo>
                  <a:pt x="0" y="0"/>
                </a:moveTo>
                <a:lnTo>
                  <a:pt x="7306315" y="0"/>
                </a:lnTo>
                <a:lnTo>
                  <a:pt x="7306315" y="6566550"/>
                </a:lnTo>
                <a:lnTo>
                  <a:pt x="0" y="6566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2937" y="2816757"/>
            <a:ext cx="6042948" cy="5323549"/>
          </a:xfrm>
          <a:custGeom>
            <a:avLst/>
            <a:gdLst/>
            <a:ahLst/>
            <a:cxnLst/>
            <a:rect r="r" b="b" t="t" l="l"/>
            <a:pathLst>
              <a:path h="5323549" w="6042948">
                <a:moveTo>
                  <a:pt x="0" y="0"/>
                </a:moveTo>
                <a:lnTo>
                  <a:pt x="6042948" y="0"/>
                </a:lnTo>
                <a:lnTo>
                  <a:pt x="6042948" y="5323549"/>
                </a:lnTo>
                <a:lnTo>
                  <a:pt x="0" y="5323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53973" y="656080"/>
            <a:ext cx="4956721" cy="81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7"/>
              </a:lnSpc>
              <a:spcBef>
                <a:spcPct val="0"/>
              </a:spcBef>
            </a:pPr>
            <a:r>
              <a:rPr lang="en-US" sz="5775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No Preemption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124683" y="573859"/>
            <a:ext cx="5428043" cy="1021508"/>
            <a:chOff x="0" y="0"/>
            <a:chExt cx="1429608" cy="2690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29608" cy="269039"/>
            </a:xfrm>
            <a:custGeom>
              <a:avLst/>
              <a:gdLst/>
              <a:ahLst/>
              <a:cxnLst/>
              <a:rect r="r" b="b" t="t" l="l"/>
              <a:pathLst>
                <a:path h="269039" w="1429608">
                  <a:moveTo>
                    <a:pt x="1226408" y="0"/>
                  </a:moveTo>
                  <a:cubicBezTo>
                    <a:pt x="1338632" y="0"/>
                    <a:pt x="1429608" y="60226"/>
                    <a:pt x="1429608" y="134520"/>
                  </a:cubicBezTo>
                  <a:cubicBezTo>
                    <a:pt x="1429608" y="208813"/>
                    <a:pt x="1338632" y="269039"/>
                    <a:pt x="1226408" y="269039"/>
                  </a:cubicBezTo>
                  <a:lnTo>
                    <a:pt x="203200" y="269039"/>
                  </a:lnTo>
                  <a:cubicBezTo>
                    <a:pt x="90976" y="269039"/>
                    <a:pt x="0" y="208813"/>
                    <a:pt x="0" y="134520"/>
                  </a:cubicBezTo>
                  <a:cubicBezTo>
                    <a:pt x="0" y="6022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E7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66675"/>
              <a:ext cx="1429608" cy="202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9"/>
                </a:lnSpc>
              </a:pPr>
              <a:r>
                <a:rPr lang="en-US" sz="4675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Circular wait 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58226" y="2093491"/>
            <a:ext cx="2866727" cy="64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4675">
                <a:solidFill>
                  <a:srgbClr val="5CE1E6"/>
                </a:solidFill>
                <a:latin typeface="Radley"/>
                <a:ea typeface="Radley"/>
                <a:cs typeface="Radley"/>
                <a:sym typeface="Radley"/>
              </a:rPr>
              <a:t>Definition: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224399"/>
            <a:ext cx="16230600" cy="1919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4675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A set of processes form a circular chain where each process waits for a resource held by the next, creating a deadlock cycle.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594" y="5587341"/>
            <a:ext cx="3476359" cy="64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4675">
                <a:solidFill>
                  <a:srgbClr val="E52687"/>
                </a:solidFill>
                <a:latin typeface="Radley"/>
                <a:ea typeface="Radley"/>
                <a:cs typeface="Radley"/>
                <a:sym typeface="Radley"/>
              </a:rPr>
              <a:t>Example: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3404" y="7015179"/>
            <a:ext cx="16230600" cy="128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4675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P0 waits for P1’s resource, P1 waits for P2’s, and P2 waits for P0’s resource."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1023" y="616298"/>
            <a:ext cx="16658866" cy="9058258"/>
          </a:xfrm>
          <a:custGeom>
            <a:avLst/>
            <a:gdLst/>
            <a:ahLst/>
            <a:cxnLst/>
            <a:rect r="r" b="b" t="t" l="l"/>
            <a:pathLst>
              <a:path h="9058258" w="16658866">
                <a:moveTo>
                  <a:pt x="0" y="0"/>
                </a:moveTo>
                <a:lnTo>
                  <a:pt x="16658866" y="0"/>
                </a:lnTo>
                <a:lnTo>
                  <a:pt x="16658866" y="9058258"/>
                </a:lnTo>
                <a:lnTo>
                  <a:pt x="0" y="9058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5C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0474" y="171658"/>
            <a:ext cx="11747526" cy="9593933"/>
          </a:xfrm>
          <a:custGeom>
            <a:avLst/>
            <a:gdLst/>
            <a:ahLst/>
            <a:cxnLst/>
            <a:rect r="r" b="b" t="t" l="l"/>
            <a:pathLst>
              <a:path h="9593933" w="11747526">
                <a:moveTo>
                  <a:pt x="0" y="0"/>
                </a:moveTo>
                <a:lnTo>
                  <a:pt x="11747526" y="0"/>
                </a:lnTo>
                <a:lnTo>
                  <a:pt x="11747526" y="9593933"/>
                </a:lnTo>
                <a:lnTo>
                  <a:pt x="0" y="9593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40" r="-472" b="-14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37716" y="1028700"/>
            <a:ext cx="2838573" cy="2838573"/>
          </a:xfrm>
          <a:custGeom>
            <a:avLst/>
            <a:gdLst/>
            <a:ahLst/>
            <a:cxnLst/>
            <a:rect r="r" b="b" t="t" l="l"/>
            <a:pathLst>
              <a:path h="2838573" w="2838573">
                <a:moveTo>
                  <a:pt x="0" y="0"/>
                </a:moveTo>
                <a:lnTo>
                  <a:pt x="2838573" y="0"/>
                </a:lnTo>
                <a:lnTo>
                  <a:pt x="2838573" y="2838573"/>
                </a:lnTo>
                <a:lnTo>
                  <a:pt x="0" y="28385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05225" y="4603246"/>
            <a:ext cx="1303555" cy="2527950"/>
            <a:chOff x="0" y="0"/>
            <a:chExt cx="535583" cy="10386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5583" cy="1038642"/>
            </a:xfrm>
            <a:custGeom>
              <a:avLst/>
              <a:gdLst/>
              <a:ahLst/>
              <a:cxnLst/>
              <a:rect r="r" b="b" t="t" l="l"/>
              <a:pathLst>
                <a:path h="1038642" w="535583">
                  <a:moveTo>
                    <a:pt x="267791" y="1038642"/>
                  </a:moveTo>
                  <a:lnTo>
                    <a:pt x="0" y="632242"/>
                  </a:lnTo>
                  <a:lnTo>
                    <a:pt x="203200" y="632242"/>
                  </a:lnTo>
                  <a:lnTo>
                    <a:pt x="203200" y="0"/>
                  </a:lnTo>
                  <a:lnTo>
                    <a:pt x="332383" y="0"/>
                  </a:lnTo>
                  <a:lnTo>
                    <a:pt x="332383" y="632242"/>
                  </a:lnTo>
                  <a:lnTo>
                    <a:pt x="535583" y="632242"/>
                  </a:lnTo>
                  <a:lnTo>
                    <a:pt x="267791" y="1038642"/>
                  </a:lnTo>
                  <a:close/>
                </a:path>
              </a:pathLst>
            </a:custGeom>
            <a:solidFill>
              <a:srgbClr val="2A2E3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03200" y="19050"/>
              <a:ext cx="129183" cy="917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24663" y="7981469"/>
            <a:ext cx="6338330" cy="1494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00"/>
              </a:lnSpc>
              <a:spcBef>
                <a:spcPct val="0"/>
              </a:spcBef>
            </a:pPr>
            <a:r>
              <a:rPr lang="en-US" sz="10555" i="true">
                <a:solidFill>
                  <a:srgbClr val="5CE1E6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Deadlock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93683"/>
            <a:ext cx="16367144" cy="8899635"/>
          </a:xfrm>
          <a:custGeom>
            <a:avLst/>
            <a:gdLst/>
            <a:ahLst/>
            <a:cxnLst/>
            <a:rect r="r" b="b" t="t" l="l"/>
            <a:pathLst>
              <a:path h="8899635" w="16367144">
                <a:moveTo>
                  <a:pt x="0" y="0"/>
                </a:moveTo>
                <a:lnTo>
                  <a:pt x="16367144" y="0"/>
                </a:lnTo>
                <a:lnTo>
                  <a:pt x="16367144" y="8899634"/>
                </a:lnTo>
                <a:lnTo>
                  <a:pt x="0" y="8899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12374" y="1084613"/>
            <a:ext cx="6244019" cy="7929904"/>
          </a:xfrm>
          <a:custGeom>
            <a:avLst/>
            <a:gdLst/>
            <a:ahLst/>
            <a:cxnLst/>
            <a:rect r="r" b="b" t="t" l="l"/>
            <a:pathLst>
              <a:path h="7929904" w="6244019">
                <a:moveTo>
                  <a:pt x="0" y="0"/>
                </a:moveTo>
                <a:lnTo>
                  <a:pt x="6244018" y="0"/>
                </a:lnTo>
                <a:lnTo>
                  <a:pt x="6244018" y="7929904"/>
                </a:lnTo>
                <a:lnTo>
                  <a:pt x="0" y="79299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153197" y="3506515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D1C2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22250"/>
              <a:ext cx="7112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1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083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353" y="3600450"/>
            <a:ext cx="8205903" cy="3133222"/>
            <a:chOff x="0" y="0"/>
            <a:chExt cx="2161225" cy="8252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1225" cy="825211"/>
            </a:xfrm>
            <a:custGeom>
              <a:avLst/>
              <a:gdLst/>
              <a:ahLst/>
              <a:cxnLst/>
              <a:rect r="r" b="b" t="t" l="l"/>
              <a:pathLst>
                <a:path h="825211" w="2161225">
                  <a:moveTo>
                    <a:pt x="1080613" y="0"/>
                  </a:moveTo>
                  <a:lnTo>
                    <a:pt x="2161225" y="412605"/>
                  </a:lnTo>
                  <a:lnTo>
                    <a:pt x="1080613" y="825211"/>
                  </a:lnTo>
                  <a:lnTo>
                    <a:pt x="0" y="412605"/>
                  </a:lnTo>
                  <a:lnTo>
                    <a:pt x="1080613" y="0"/>
                  </a:lnTo>
                  <a:close/>
                </a:path>
              </a:pathLst>
            </a:custGeom>
            <a:solidFill>
              <a:srgbClr val="4D4D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71461" y="218033"/>
              <a:ext cx="1418304" cy="465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669"/>
                </a:lnSpc>
              </a:pPr>
              <a:r>
                <a:rPr lang="en-US" sz="6175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Deadlock Prevention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61385" y="348621"/>
            <a:ext cx="11565508" cy="122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true">
                <a:solidFill>
                  <a:srgbClr val="FFCB4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to handle Deadlock 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288260" y="1785518"/>
            <a:ext cx="8205903" cy="3096702"/>
            <a:chOff x="0" y="0"/>
            <a:chExt cx="2161225" cy="8155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61225" cy="815592"/>
            </a:xfrm>
            <a:custGeom>
              <a:avLst/>
              <a:gdLst/>
              <a:ahLst/>
              <a:cxnLst/>
              <a:rect r="r" b="b" t="t" l="l"/>
              <a:pathLst>
                <a:path h="815592" w="2161225">
                  <a:moveTo>
                    <a:pt x="1080613" y="0"/>
                  </a:moveTo>
                  <a:lnTo>
                    <a:pt x="2161225" y="407796"/>
                  </a:lnTo>
                  <a:lnTo>
                    <a:pt x="1080613" y="815592"/>
                  </a:lnTo>
                  <a:lnTo>
                    <a:pt x="0" y="407796"/>
                  </a:lnTo>
                  <a:lnTo>
                    <a:pt x="1080613" y="0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371461" y="216380"/>
              <a:ext cx="1418304" cy="45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61"/>
                </a:lnSpc>
              </a:pPr>
              <a:r>
                <a:rPr lang="en-US" sz="6075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Deadlock ignorance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993643" y="5686296"/>
            <a:ext cx="8253309" cy="3086100"/>
            <a:chOff x="0" y="0"/>
            <a:chExt cx="217371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3711" cy="812800"/>
            </a:xfrm>
            <a:custGeom>
              <a:avLst/>
              <a:gdLst/>
              <a:ahLst/>
              <a:cxnLst/>
              <a:rect r="r" b="b" t="t" l="l"/>
              <a:pathLst>
                <a:path h="812800" w="2173711">
                  <a:moveTo>
                    <a:pt x="1086855" y="0"/>
                  </a:moveTo>
                  <a:lnTo>
                    <a:pt x="2173711" y="406400"/>
                  </a:lnTo>
                  <a:lnTo>
                    <a:pt x="1086855" y="812800"/>
                  </a:lnTo>
                  <a:lnTo>
                    <a:pt x="0" y="406400"/>
                  </a:lnTo>
                  <a:lnTo>
                    <a:pt x="1086855" y="0"/>
                  </a:lnTo>
                  <a:close/>
                </a:path>
              </a:pathLst>
            </a:custGeom>
            <a:solidFill>
              <a:srgbClr val="FBB03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373607" y="187325"/>
              <a:ext cx="1426498" cy="485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09"/>
                </a:lnSpc>
              </a:pPr>
              <a:r>
                <a:rPr lang="en-US" sz="4175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Deadlock Detection</a:t>
              </a:r>
            </a:p>
            <a:p>
              <a:pPr algn="ctr">
                <a:lnSpc>
                  <a:spcPts val="4509"/>
                </a:lnSpc>
              </a:pPr>
              <a:r>
                <a:rPr lang="en-US" sz="4175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 &amp;</a:t>
              </a:r>
            </a:p>
            <a:p>
              <a:pPr algn="ctr">
                <a:lnSpc>
                  <a:spcPts val="4509"/>
                </a:lnSpc>
              </a:pPr>
              <a:r>
                <a:rPr lang="en-US" sz="4175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Recovery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39880" y="3766370"/>
            <a:ext cx="8205903" cy="3198770"/>
            <a:chOff x="0" y="0"/>
            <a:chExt cx="2161225" cy="8424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61225" cy="842474"/>
            </a:xfrm>
            <a:custGeom>
              <a:avLst/>
              <a:gdLst/>
              <a:ahLst/>
              <a:cxnLst/>
              <a:rect r="r" b="b" t="t" l="l"/>
              <a:pathLst>
                <a:path h="842474" w="2161225">
                  <a:moveTo>
                    <a:pt x="1080613" y="0"/>
                  </a:moveTo>
                  <a:lnTo>
                    <a:pt x="2161225" y="421237"/>
                  </a:lnTo>
                  <a:lnTo>
                    <a:pt x="1080613" y="842474"/>
                  </a:lnTo>
                  <a:lnTo>
                    <a:pt x="0" y="421237"/>
                  </a:lnTo>
                  <a:lnTo>
                    <a:pt x="1080613" y="0"/>
                  </a:lnTo>
                  <a:close/>
                </a:path>
              </a:pathLst>
            </a:custGeom>
            <a:solidFill>
              <a:srgbClr val="65471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371461" y="221000"/>
              <a:ext cx="1418304" cy="476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77"/>
                </a:lnSpc>
              </a:pPr>
              <a:r>
                <a:rPr lang="en-US" sz="6275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Deadlock Avoidance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3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8534" y="687261"/>
            <a:ext cx="16390766" cy="8912479"/>
          </a:xfrm>
          <a:custGeom>
            <a:avLst/>
            <a:gdLst/>
            <a:ahLst/>
            <a:cxnLst/>
            <a:rect r="r" b="b" t="t" l="l"/>
            <a:pathLst>
              <a:path h="8912479" w="16390766">
                <a:moveTo>
                  <a:pt x="0" y="0"/>
                </a:moveTo>
                <a:lnTo>
                  <a:pt x="16390766" y="0"/>
                </a:lnTo>
                <a:lnTo>
                  <a:pt x="16390766" y="8912478"/>
                </a:lnTo>
                <a:lnTo>
                  <a:pt x="0" y="8912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3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8347" y="915440"/>
            <a:ext cx="16300953" cy="8456119"/>
          </a:xfrm>
          <a:custGeom>
            <a:avLst/>
            <a:gdLst/>
            <a:ahLst/>
            <a:cxnLst/>
            <a:rect r="r" b="b" t="t" l="l"/>
            <a:pathLst>
              <a:path h="8456119" w="16300953">
                <a:moveTo>
                  <a:pt x="0" y="0"/>
                </a:moveTo>
                <a:lnTo>
                  <a:pt x="16300953" y="0"/>
                </a:lnTo>
                <a:lnTo>
                  <a:pt x="16300953" y="8456120"/>
                </a:lnTo>
                <a:lnTo>
                  <a:pt x="0" y="845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3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3364" y="728608"/>
            <a:ext cx="17021271" cy="8829784"/>
          </a:xfrm>
          <a:custGeom>
            <a:avLst/>
            <a:gdLst/>
            <a:ahLst/>
            <a:cxnLst/>
            <a:rect r="r" b="b" t="t" l="l"/>
            <a:pathLst>
              <a:path h="8829784" w="17021271">
                <a:moveTo>
                  <a:pt x="0" y="0"/>
                </a:moveTo>
                <a:lnTo>
                  <a:pt x="17021272" y="0"/>
                </a:lnTo>
                <a:lnTo>
                  <a:pt x="17021272" y="8829784"/>
                </a:lnTo>
                <a:lnTo>
                  <a:pt x="0" y="8829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3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3567" y="801703"/>
            <a:ext cx="16535733" cy="8577911"/>
          </a:xfrm>
          <a:custGeom>
            <a:avLst/>
            <a:gdLst/>
            <a:ahLst/>
            <a:cxnLst/>
            <a:rect r="r" b="b" t="t" l="l"/>
            <a:pathLst>
              <a:path h="8577911" w="16535733">
                <a:moveTo>
                  <a:pt x="0" y="0"/>
                </a:moveTo>
                <a:lnTo>
                  <a:pt x="16535733" y="0"/>
                </a:lnTo>
                <a:lnTo>
                  <a:pt x="16535733" y="8577912"/>
                </a:lnTo>
                <a:lnTo>
                  <a:pt x="0" y="857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3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5000" y="699963"/>
            <a:ext cx="16497999" cy="8558337"/>
          </a:xfrm>
          <a:custGeom>
            <a:avLst/>
            <a:gdLst/>
            <a:ahLst/>
            <a:cxnLst/>
            <a:rect r="r" b="b" t="t" l="l"/>
            <a:pathLst>
              <a:path h="8558337" w="16497999">
                <a:moveTo>
                  <a:pt x="0" y="0"/>
                </a:moveTo>
                <a:lnTo>
                  <a:pt x="16498000" y="0"/>
                </a:lnTo>
                <a:lnTo>
                  <a:pt x="16498000" y="8558337"/>
                </a:lnTo>
                <a:lnTo>
                  <a:pt x="0" y="85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3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0587" y="747917"/>
            <a:ext cx="16946827" cy="8791166"/>
          </a:xfrm>
          <a:custGeom>
            <a:avLst/>
            <a:gdLst/>
            <a:ahLst/>
            <a:cxnLst/>
            <a:rect r="r" b="b" t="t" l="l"/>
            <a:pathLst>
              <a:path h="8791166" w="16946827">
                <a:moveTo>
                  <a:pt x="0" y="0"/>
                </a:moveTo>
                <a:lnTo>
                  <a:pt x="16946826" y="0"/>
                </a:lnTo>
                <a:lnTo>
                  <a:pt x="16946826" y="8791166"/>
                </a:lnTo>
                <a:lnTo>
                  <a:pt x="0" y="879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3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0175" y="753405"/>
            <a:ext cx="16925669" cy="8780191"/>
          </a:xfrm>
          <a:custGeom>
            <a:avLst/>
            <a:gdLst/>
            <a:ahLst/>
            <a:cxnLst/>
            <a:rect r="r" b="b" t="t" l="l"/>
            <a:pathLst>
              <a:path h="8780191" w="16925669">
                <a:moveTo>
                  <a:pt x="0" y="0"/>
                </a:moveTo>
                <a:lnTo>
                  <a:pt x="16925669" y="0"/>
                </a:lnTo>
                <a:lnTo>
                  <a:pt x="16925669" y="8780190"/>
                </a:lnTo>
                <a:lnTo>
                  <a:pt x="0" y="8780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27122" y="1534948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44590" y="1534948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8872421"/>
            <a:ext cx="4319647" cy="771757"/>
          </a:xfrm>
          <a:custGeom>
            <a:avLst/>
            <a:gdLst/>
            <a:ahLst/>
            <a:cxnLst/>
            <a:rect r="r" b="b" t="t" l="l"/>
            <a:pathLst>
              <a:path h="771757" w="4319647">
                <a:moveTo>
                  <a:pt x="0" y="0"/>
                </a:moveTo>
                <a:lnTo>
                  <a:pt x="4319647" y="0"/>
                </a:lnTo>
                <a:lnTo>
                  <a:pt x="4319647" y="771758"/>
                </a:lnTo>
                <a:lnTo>
                  <a:pt x="0" y="7717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01657" y="4507246"/>
            <a:ext cx="6042948" cy="5323549"/>
          </a:xfrm>
          <a:custGeom>
            <a:avLst/>
            <a:gdLst/>
            <a:ahLst/>
            <a:cxnLst/>
            <a:rect r="r" b="b" t="t" l="l"/>
            <a:pathLst>
              <a:path h="5323549" w="6042948">
                <a:moveTo>
                  <a:pt x="0" y="0"/>
                </a:moveTo>
                <a:lnTo>
                  <a:pt x="6042947" y="0"/>
                </a:lnTo>
                <a:lnTo>
                  <a:pt x="6042947" y="5323549"/>
                </a:lnTo>
                <a:lnTo>
                  <a:pt x="0" y="53235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65951"/>
            <a:ext cx="1237989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a Dead-Lock 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927749"/>
            <a:ext cx="18288000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is situation when two processes sharing the same resources  are effectively preventing each other from accessing the resources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3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88595" y="2147062"/>
            <a:ext cx="5462856" cy="6594859"/>
          </a:xfrm>
          <a:custGeom>
            <a:avLst/>
            <a:gdLst/>
            <a:ahLst/>
            <a:cxnLst/>
            <a:rect r="r" b="b" t="t" l="l"/>
            <a:pathLst>
              <a:path h="6594859" w="5462856">
                <a:moveTo>
                  <a:pt x="0" y="0"/>
                </a:moveTo>
                <a:lnTo>
                  <a:pt x="5462856" y="0"/>
                </a:lnTo>
                <a:lnTo>
                  <a:pt x="5462856" y="6594860"/>
                </a:lnTo>
                <a:lnTo>
                  <a:pt x="0" y="6594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7" r="0" b="-89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39627" y="7158996"/>
            <a:ext cx="4760792" cy="1315710"/>
          </a:xfrm>
          <a:custGeom>
            <a:avLst/>
            <a:gdLst/>
            <a:ahLst/>
            <a:cxnLst/>
            <a:rect r="r" b="b" t="t" l="l"/>
            <a:pathLst>
              <a:path h="1315710" w="4760792">
                <a:moveTo>
                  <a:pt x="0" y="0"/>
                </a:moveTo>
                <a:lnTo>
                  <a:pt x="4760792" y="0"/>
                </a:lnTo>
                <a:lnTo>
                  <a:pt x="4760792" y="1315710"/>
                </a:lnTo>
                <a:lnTo>
                  <a:pt x="0" y="1315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98059" y="982609"/>
            <a:ext cx="7349133" cy="9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5700" i="true" b="true">
                <a:solidFill>
                  <a:srgbClr val="F4653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Deadlock Ignorance</a:t>
            </a:r>
            <a:r>
              <a:rPr lang="en-US" sz="5700" i="true" b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509235"/>
            <a:ext cx="12934922" cy="208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57603" indent="-428802" lvl="1">
              <a:lnSpc>
                <a:spcPts val="5561"/>
              </a:lnSpc>
              <a:buFont typeface="Arial"/>
              <a:buChar char="•"/>
            </a:pPr>
            <a:r>
              <a:rPr lang="en-US" sz="397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Ignore and restart your system </a:t>
            </a:r>
          </a:p>
          <a:p>
            <a:pPr algn="ctr" marL="857603" indent="-428802" lvl="1">
              <a:lnSpc>
                <a:spcPts val="5561"/>
              </a:lnSpc>
              <a:buFont typeface="Arial"/>
              <a:buChar char="•"/>
            </a:pPr>
            <a:r>
              <a:rPr lang="en-US" sz="397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If you write a code od deadlock your system perfermances will decrease the speed also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945049"/>
            <a:ext cx="11528617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b="true" sz="3900" i="true">
                <a:solidFill>
                  <a:srgbClr val="5CE1E6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Advantages of ignoring deadlock code</a:t>
            </a:r>
            <a:r>
              <a:rPr lang="en-US" b="true" sz="3900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8559" y="7193281"/>
            <a:ext cx="982889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Your system perfemance will increase and increase the speed also 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A1C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07881" y="3314833"/>
            <a:ext cx="7086228" cy="419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88768" indent="-644384" lvl="1">
              <a:lnSpc>
                <a:spcPts val="8356"/>
              </a:lnSpc>
              <a:buFont typeface="Arial"/>
              <a:buChar char="•"/>
            </a:pPr>
            <a:r>
              <a:rPr lang="en-US" sz="5969">
                <a:solidFill>
                  <a:srgbClr val="5CE1E6"/>
                </a:solidFill>
                <a:latin typeface="Radley"/>
                <a:ea typeface="Radley"/>
                <a:cs typeface="Radley"/>
                <a:sym typeface="Radley"/>
              </a:rPr>
              <a:t>Mutual exclusion</a:t>
            </a:r>
          </a:p>
          <a:p>
            <a:pPr algn="ctr" marL="1288768" indent="-644384" lvl="1">
              <a:lnSpc>
                <a:spcPts val="8356"/>
              </a:lnSpc>
              <a:buFont typeface="Arial"/>
              <a:buChar char="•"/>
            </a:pPr>
            <a:r>
              <a:rPr lang="en-US" sz="5969">
                <a:solidFill>
                  <a:srgbClr val="5CE1E6"/>
                </a:solidFill>
                <a:latin typeface="Radley"/>
                <a:ea typeface="Radley"/>
                <a:cs typeface="Radley"/>
                <a:sym typeface="Radley"/>
              </a:rPr>
              <a:t>No preemption</a:t>
            </a:r>
          </a:p>
          <a:p>
            <a:pPr algn="ctr" marL="1288768" indent="-644384" lvl="1">
              <a:lnSpc>
                <a:spcPts val="8356"/>
              </a:lnSpc>
              <a:buFont typeface="Arial"/>
              <a:buChar char="•"/>
            </a:pPr>
            <a:r>
              <a:rPr lang="en-US" sz="5969">
                <a:solidFill>
                  <a:srgbClr val="5CE1E6"/>
                </a:solidFill>
                <a:latin typeface="Radley"/>
                <a:ea typeface="Radley"/>
                <a:cs typeface="Radley"/>
                <a:sym typeface="Radley"/>
              </a:rPr>
              <a:t>Hold &amp; Wait</a:t>
            </a:r>
          </a:p>
          <a:p>
            <a:pPr algn="ctr" marL="1288768" indent="-644384" lvl="1">
              <a:lnSpc>
                <a:spcPts val="8356"/>
              </a:lnSpc>
              <a:buFont typeface="Arial"/>
              <a:buChar char="•"/>
            </a:pPr>
            <a:r>
              <a:rPr lang="en-US" sz="5969">
                <a:solidFill>
                  <a:srgbClr val="5CE1E6"/>
                </a:solidFill>
                <a:latin typeface="Radley"/>
                <a:ea typeface="Radley"/>
                <a:cs typeface="Radley"/>
                <a:sym typeface="Radley"/>
              </a:rPr>
              <a:t>Circular wait</a:t>
            </a:r>
          </a:p>
        </p:txBody>
      </p:sp>
      <p:sp>
        <p:nvSpPr>
          <p:cNvPr name="AutoShape 3" id="3"/>
          <p:cNvSpPr/>
          <p:nvPr/>
        </p:nvSpPr>
        <p:spPr>
          <a:xfrm>
            <a:off x="9428568" y="7169675"/>
            <a:ext cx="19005" cy="973617"/>
          </a:xfrm>
          <a:prstGeom prst="line">
            <a:avLst/>
          </a:prstGeom>
          <a:ln cap="flat" w="171450">
            <a:solidFill>
              <a:srgbClr val="F4653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255629" y="3429133"/>
            <a:ext cx="894753" cy="810831"/>
          </a:xfrm>
          <a:custGeom>
            <a:avLst/>
            <a:gdLst/>
            <a:ahLst/>
            <a:cxnLst/>
            <a:rect r="r" b="b" t="t" l="l"/>
            <a:pathLst>
              <a:path h="810831" w="894753">
                <a:moveTo>
                  <a:pt x="0" y="0"/>
                </a:moveTo>
                <a:lnTo>
                  <a:pt x="894753" y="0"/>
                </a:lnTo>
                <a:lnTo>
                  <a:pt x="894753" y="810831"/>
                </a:lnTo>
                <a:lnTo>
                  <a:pt x="0" y="810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94109" y="8402140"/>
            <a:ext cx="1158053" cy="1298140"/>
          </a:xfrm>
          <a:custGeom>
            <a:avLst/>
            <a:gdLst/>
            <a:ahLst/>
            <a:cxnLst/>
            <a:rect r="r" b="b" t="t" l="l"/>
            <a:pathLst>
              <a:path h="1298140" w="1158053">
                <a:moveTo>
                  <a:pt x="0" y="0"/>
                </a:moveTo>
                <a:lnTo>
                  <a:pt x="1158053" y="0"/>
                </a:lnTo>
                <a:lnTo>
                  <a:pt x="1158053" y="1298140"/>
                </a:lnTo>
                <a:lnTo>
                  <a:pt x="0" y="1298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62113" y="3318478"/>
            <a:ext cx="822045" cy="921486"/>
          </a:xfrm>
          <a:custGeom>
            <a:avLst/>
            <a:gdLst/>
            <a:ahLst/>
            <a:cxnLst/>
            <a:rect r="r" b="b" t="t" l="l"/>
            <a:pathLst>
              <a:path h="921486" w="822045">
                <a:moveTo>
                  <a:pt x="0" y="0"/>
                </a:moveTo>
                <a:lnTo>
                  <a:pt x="822045" y="0"/>
                </a:lnTo>
                <a:lnTo>
                  <a:pt x="822045" y="921486"/>
                </a:lnTo>
                <a:lnTo>
                  <a:pt x="0" y="9214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51091" y="4239964"/>
            <a:ext cx="822045" cy="921486"/>
          </a:xfrm>
          <a:custGeom>
            <a:avLst/>
            <a:gdLst/>
            <a:ahLst/>
            <a:cxnLst/>
            <a:rect r="r" b="b" t="t" l="l"/>
            <a:pathLst>
              <a:path h="921486" w="822045">
                <a:moveTo>
                  <a:pt x="0" y="0"/>
                </a:moveTo>
                <a:lnTo>
                  <a:pt x="822045" y="0"/>
                </a:lnTo>
                <a:lnTo>
                  <a:pt x="822045" y="921486"/>
                </a:lnTo>
                <a:lnTo>
                  <a:pt x="0" y="921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85370" y="5471479"/>
            <a:ext cx="776743" cy="870704"/>
          </a:xfrm>
          <a:custGeom>
            <a:avLst/>
            <a:gdLst/>
            <a:ahLst/>
            <a:cxnLst/>
            <a:rect r="r" b="b" t="t" l="l"/>
            <a:pathLst>
              <a:path h="870704" w="776743">
                <a:moveTo>
                  <a:pt x="0" y="0"/>
                </a:moveTo>
                <a:lnTo>
                  <a:pt x="776743" y="0"/>
                </a:lnTo>
                <a:lnTo>
                  <a:pt x="776743" y="870704"/>
                </a:lnTo>
                <a:lnTo>
                  <a:pt x="0" y="870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99845" y="6568946"/>
            <a:ext cx="862268" cy="966575"/>
          </a:xfrm>
          <a:custGeom>
            <a:avLst/>
            <a:gdLst/>
            <a:ahLst/>
            <a:cxnLst/>
            <a:rect r="r" b="b" t="t" l="l"/>
            <a:pathLst>
              <a:path h="966575" w="862268">
                <a:moveTo>
                  <a:pt x="0" y="0"/>
                </a:moveTo>
                <a:lnTo>
                  <a:pt x="862268" y="0"/>
                </a:lnTo>
                <a:lnTo>
                  <a:pt x="862268" y="966575"/>
                </a:lnTo>
                <a:lnTo>
                  <a:pt x="0" y="9665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55629" y="8503853"/>
            <a:ext cx="1208017" cy="1094713"/>
          </a:xfrm>
          <a:custGeom>
            <a:avLst/>
            <a:gdLst/>
            <a:ahLst/>
            <a:cxnLst/>
            <a:rect r="r" b="b" t="t" l="l"/>
            <a:pathLst>
              <a:path h="1094713" w="1208017">
                <a:moveTo>
                  <a:pt x="0" y="0"/>
                </a:moveTo>
                <a:lnTo>
                  <a:pt x="1208017" y="0"/>
                </a:lnTo>
                <a:lnTo>
                  <a:pt x="1208017" y="1094713"/>
                </a:lnTo>
                <a:lnTo>
                  <a:pt x="0" y="1094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66766" y="434053"/>
            <a:ext cx="14612317" cy="138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81"/>
              </a:lnSpc>
            </a:pPr>
            <a:r>
              <a:rPr lang="en-US" sz="8129" i="true">
                <a:solidFill>
                  <a:srgbClr val="000000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Deadlock Prevention Techinques: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51614" y="8230690"/>
            <a:ext cx="8953908" cy="155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39"/>
              </a:lnSpc>
            </a:pPr>
            <a:r>
              <a:rPr lang="en-US" sz="9099" spc="-181">
                <a:solidFill>
                  <a:srgbClr val="FFDE59"/>
                </a:solidFill>
                <a:latin typeface="Arsenal"/>
                <a:ea typeface="Arsenal"/>
                <a:cs typeface="Arsenal"/>
                <a:sym typeface="Arsenal"/>
              </a:rPr>
              <a:t>Deadlock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593875" y="4636696"/>
            <a:ext cx="844789" cy="946981"/>
          </a:xfrm>
          <a:custGeom>
            <a:avLst/>
            <a:gdLst/>
            <a:ahLst/>
            <a:cxnLst/>
            <a:rect r="r" b="b" t="t" l="l"/>
            <a:pathLst>
              <a:path h="946981" w="844789">
                <a:moveTo>
                  <a:pt x="0" y="0"/>
                </a:moveTo>
                <a:lnTo>
                  <a:pt x="844789" y="0"/>
                </a:lnTo>
                <a:lnTo>
                  <a:pt x="844789" y="946981"/>
                </a:lnTo>
                <a:lnTo>
                  <a:pt x="0" y="9469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507881" y="5641560"/>
            <a:ext cx="844789" cy="946981"/>
          </a:xfrm>
          <a:custGeom>
            <a:avLst/>
            <a:gdLst/>
            <a:ahLst/>
            <a:cxnLst/>
            <a:rect r="r" b="b" t="t" l="l"/>
            <a:pathLst>
              <a:path h="946981" w="844789">
                <a:moveTo>
                  <a:pt x="0" y="0"/>
                </a:moveTo>
                <a:lnTo>
                  <a:pt x="844789" y="0"/>
                </a:lnTo>
                <a:lnTo>
                  <a:pt x="844789" y="946980"/>
                </a:lnTo>
                <a:lnTo>
                  <a:pt x="0" y="946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593875" y="6696185"/>
            <a:ext cx="844789" cy="946981"/>
          </a:xfrm>
          <a:custGeom>
            <a:avLst/>
            <a:gdLst/>
            <a:ahLst/>
            <a:cxnLst/>
            <a:rect r="r" b="b" t="t" l="l"/>
            <a:pathLst>
              <a:path h="946981" w="844789">
                <a:moveTo>
                  <a:pt x="0" y="0"/>
                </a:moveTo>
                <a:lnTo>
                  <a:pt x="844789" y="0"/>
                </a:lnTo>
                <a:lnTo>
                  <a:pt x="844789" y="946981"/>
                </a:lnTo>
                <a:lnTo>
                  <a:pt x="0" y="9469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79667" y="530762"/>
            <a:ext cx="1679498" cy="1679498"/>
          </a:xfrm>
          <a:custGeom>
            <a:avLst/>
            <a:gdLst/>
            <a:ahLst/>
            <a:cxnLst/>
            <a:rect r="r" b="b" t="t" l="l"/>
            <a:pathLst>
              <a:path h="1679498" w="1679498">
                <a:moveTo>
                  <a:pt x="0" y="0"/>
                </a:moveTo>
                <a:lnTo>
                  <a:pt x="1679498" y="0"/>
                </a:lnTo>
                <a:lnTo>
                  <a:pt x="1679498" y="1679498"/>
                </a:lnTo>
                <a:lnTo>
                  <a:pt x="0" y="1679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9667579" y="2018517"/>
            <a:ext cx="45021" cy="1682208"/>
          </a:xfrm>
          <a:prstGeom prst="line">
            <a:avLst/>
          </a:prstGeom>
          <a:ln cap="flat" w="3048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862123" y="4038177"/>
            <a:ext cx="894753" cy="810831"/>
          </a:xfrm>
          <a:custGeom>
            <a:avLst/>
            <a:gdLst/>
            <a:ahLst/>
            <a:cxnLst/>
            <a:rect r="r" b="b" t="t" l="l"/>
            <a:pathLst>
              <a:path h="810831" w="894753">
                <a:moveTo>
                  <a:pt x="0" y="0"/>
                </a:moveTo>
                <a:lnTo>
                  <a:pt x="894753" y="0"/>
                </a:lnTo>
                <a:lnTo>
                  <a:pt x="894753" y="810831"/>
                </a:lnTo>
                <a:lnTo>
                  <a:pt x="0" y="810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2321475" y="6217280"/>
            <a:ext cx="1758191" cy="0"/>
          </a:xfrm>
          <a:prstGeom prst="line">
            <a:avLst/>
          </a:prstGeom>
          <a:ln cap="flat" w="1428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321475" y="7488788"/>
            <a:ext cx="1615332" cy="1565404"/>
          </a:xfrm>
          <a:custGeom>
            <a:avLst/>
            <a:gdLst/>
            <a:ahLst/>
            <a:cxnLst/>
            <a:rect r="r" b="b" t="t" l="l"/>
            <a:pathLst>
              <a:path h="1565404" w="1615332">
                <a:moveTo>
                  <a:pt x="0" y="0"/>
                </a:moveTo>
                <a:lnTo>
                  <a:pt x="1615333" y="0"/>
                </a:lnTo>
                <a:lnTo>
                  <a:pt x="1615333" y="1565404"/>
                </a:lnTo>
                <a:lnTo>
                  <a:pt x="0" y="15654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191117">
            <a:off x="13926276" y="6758507"/>
            <a:ext cx="3030754" cy="1920516"/>
          </a:xfrm>
          <a:custGeom>
            <a:avLst/>
            <a:gdLst/>
            <a:ahLst/>
            <a:cxnLst/>
            <a:rect r="r" b="b" t="t" l="l"/>
            <a:pathLst>
              <a:path h="1920516" w="3030754">
                <a:moveTo>
                  <a:pt x="0" y="0"/>
                </a:moveTo>
                <a:lnTo>
                  <a:pt x="3030754" y="0"/>
                </a:lnTo>
                <a:lnTo>
                  <a:pt x="3030754" y="1920516"/>
                </a:lnTo>
                <a:lnTo>
                  <a:pt x="0" y="1920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59165" y="3942927"/>
            <a:ext cx="676967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AutoNum type="arabicPeriod" startAt="1"/>
            </a:pPr>
            <a:r>
              <a:rPr lang="en-US" b="true" sz="5199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Mutual exclusion</a:t>
            </a:r>
            <a:r>
              <a:rPr lang="en-US" b="true" sz="5199">
                <a:solidFill>
                  <a:srgbClr val="D4ED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73016" y="654233"/>
            <a:ext cx="7783860" cy="102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D4ED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Deadlock prevention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67052" y="5321056"/>
            <a:ext cx="12532231" cy="1077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8"/>
              </a:lnSpc>
            </a:pPr>
            <a:r>
              <a:rPr lang="en-US" sz="6313">
                <a:solidFill>
                  <a:srgbClr val="FAC832"/>
                </a:solidFill>
                <a:latin typeface="Canva Sans"/>
                <a:ea typeface="Canva Sans"/>
                <a:cs typeface="Canva Sans"/>
                <a:sym typeface="Canva Sans"/>
              </a:rPr>
              <a:t>Just share the resources</a:t>
            </a:r>
            <a:r>
              <a:rPr lang="en-US" sz="63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71185" y="7623515"/>
            <a:ext cx="8274323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same case is imposible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C0C0C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</a:t>
            </a: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: Printer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7842" y="712927"/>
            <a:ext cx="17332315" cy="8861146"/>
          </a:xfrm>
          <a:custGeom>
            <a:avLst/>
            <a:gdLst/>
            <a:ahLst/>
            <a:cxnLst/>
            <a:rect r="r" b="b" t="t" l="l"/>
            <a:pathLst>
              <a:path h="8861146" w="17332315">
                <a:moveTo>
                  <a:pt x="0" y="0"/>
                </a:moveTo>
                <a:lnTo>
                  <a:pt x="17332316" y="0"/>
                </a:lnTo>
                <a:lnTo>
                  <a:pt x="17332316" y="8861146"/>
                </a:lnTo>
                <a:lnTo>
                  <a:pt x="0" y="8861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9104646" y="1755053"/>
            <a:ext cx="20307" cy="1153514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367896" y="3290731"/>
            <a:ext cx="972502" cy="1292362"/>
          </a:xfrm>
          <a:custGeom>
            <a:avLst/>
            <a:gdLst/>
            <a:ahLst/>
            <a:cxnLst/>
            <a:rect r="r" b="b" t="t" l="l"/>
            <a:pathLst>
              <a:path h="1292362" w="972502">
                <a:moveTo>
                  <a:pt x="0" y="0"/>
                </a:moveTo>
                <a:lnTo>
                  <a:pt x="972503" y="0"/>
                </a:lnTo>
                <a:lnTo>
                  <a:pt x="972503" y="1292362"/>
                </a:lnTo>
                <a:lnTo>
                  <a:pt x="0" y="1292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60594" y="3442047"/>
            <a:ext cx="1288104" cy="836097"/>
          </a:xfrm>
          <a:custGeom>
            <a:avLst/>
            <a:gdLst/>
            <a:ahLst/>
            <a:cxnLst/>
            <a:rect r="r" b="b" t="t" l="l"/>
            <a:pathLst>
              <a:path h="836097" w="1288104">
                <a:moveTo>
                  <a:pt x="0" y="0"/>
                </a:moveTo>
                <a:lnTo>
                  <a:pt x="1288104" y="0"/>
                </a:lnTo>
                <a:lnTo>
                  <a:pt x="1288104" y="836097"/>
                </a:lnTo>
                <a:lnTo>
                  <a:pt x="0" y="836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40906" y="3106569"/>
            <a:ext cx="1732571" cy="1355737"/>
          </a:xfrm>
          <a:custGeom>
            <a:avLst/>
            <a:gdLst/>
            <a:ahLst/>
            <a:cxnLst/>
            <a:rect r="r" b="b" t="t" l="l"/>
            <a:pathLst>
              <a:path h="1355737" w="1732571">
                <a:moveTo>
                  <a:pt x="0" y="0"/>
                </a:moveTo>
                <a:lnTo>
                  <a:pt x="1732571" y="0"/>
                </a:lnTo>
                <a:lnTo>
                  <a:pt x="1732571" y="1355737"/>
                </a:lnTo>
                <a:lnTo>
                  <a:pt x="0" y="1355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441649" y="7499013"/>
            <a:ext cx="1926248" cy="0"/>
          </a:xfrm>
          <a:prstGeom prst="line">
            <a:avLst/>
          </a:prstGeom>
          <a:ln cap="flat" w="2000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952157" y="4945678"/>
            <a:ext cx="1601031" cy="4114800"/>
          </a:xfrm>
          <a:custGeom>
            <a:avLst/>
            <a:gdLst/>
            <a:ahLst/>
            <a:cxnLst/>
            <a:rect r="r" b="b" t="t" l="l"/>
            <a:pathLst>
              <a:path h="4114800" w="1601031">
                <a:moveTo>
                  <a:pt x="0" y="0"/>
                </a:moveTo>
                <a:lnTo>
                  <a:pt x="1601031" y="0"/>
                </a:lnTo>
                <a:lnTo>
                  <a:pt x="16010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87926" y="411169"/>
            <a:ext cx="6112148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F19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 Preemption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166906"/>
            <a:ext cx="6112148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D4ED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 Preemption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72673" y="3242564"/>
            <a:ext cx="4949279" cy="111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true">
                <a:solidFill>
                  <a:srgbClr val="F19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6500" b="true">
                <a:solidFill>
                  <a:srgbClr val="D4ED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Preemption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84774" y="6907828"/>
            <a:ext cx="1047794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A9C0C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Just use time Quantum method</a:t>
            </a: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80085"/>
            <a:ext cx="16230600" cy="8926830"/>
          </a:xfrm>
          <a:custGeom>
            <a:avLst/>
            <a:gdLst/>
            <a:ahLst/>
            <a:cxnLst/>
            <a:rect r="r" b="b" t="t" l="l"/>
            <a:pathLst>
              <a:path h="8926830" w="16230600">
                <a:moveTo>
                  <a:pt x="0" y="0"/>
                </a:moveTo>
                <a:lnTo>
                  <a:pt x="16230600" y="0"/>
                </a:lnTo>
                <a:lnTo>
                  <a:pt x="16230600" y="8926830"/>
                </a:lnTo>
                <a:lnTo>
                  <a:pt x="0" y="8926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94435" y="2459006"/>
            <a:ext cx="0" cy="1418006"/>
          </a:xfrm>
          <a:prstGeom prst="line">
            <a:avLst/>
          </a:prstGeom>
          <a:ln cap="flat" w="1143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" id="3"/>
          <p:cNvSpPr txBox="true"/>
          <p:nvPr/>
        </p:nvSpPr>
        <p:spPr>
          <a:xfrm rot="0">
            <a:off x="255019" y="4151630"/>
            <a:ext cx="180329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A9C0C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Try to no hold and wait        </a:t>
            </a:r>
            <a:r>
              <a:rPr lang="en-US" b="true" sz="5199" i="true">
                <a:solidFill>
                  <a:srgbClr val="6A1C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Deadlock can be prevented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8117460" y="4642802"/>
            <a:ext cx="846303" cy="0"/>
          </a:xfrm>
          <a:prstGeom prst="line">
            <a:avLst/>
          </a:prstGeom>
          <a:ln cap="flat" w="1047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70991" y="372849"/>
            <a:ext cx="2491466" cy="3637176"/>
          </a:xfrm>
          <a:custGeom>
            <a:avLst/>
            <a:gdLst/>
            <a:ahLst/>
            <a:cxnLst/>
            <a:rect r="r" b="b" t="t" l="l"/>
            <a:pathLst>
              <a:path h="3637176" w="2491466">
                <a:moveTo>
                  <a:pt x="0" y="0"/>
                </a:moveTo>
                <a:lnTo>
                  <a:pt x="2491466" y="0"/>
                </a:lnTo>
                <a:lnTo>
                  <a:pt x="2491466" y="3637176"/>
                </a:lnTo>
                <a:lnTo>
                  <a:pt x="0" y="363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199923" y="372849"/>
            <a:ext cx="3677670" cy="3677670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-5400000">
            <a:off x="3407338" y="6782665"/>
            <a:ext cx="3030754" cy="1920516"/>
          </a:xfrm>
          <a:custGeom>
            <a:avLst/>
            <a:gdLst/>
            <a:ahLst/>
            <a:cxnLst/>
            <a:rect r="r" b="b" t="t" l="l"/>
            <a:pathLst>
              <a:path h="1920516" w="3030754">
                <a:moveTo>
                  <a:pt x="0" y="0"/>
                </a:moveTo>
                <a:lnTo>
                  <a:pt x="3030754" y="0"/>
                </a:lnTo>
                <a:lnTo>
                  <a:pt x="3030754" y="1920516"/>
                </a:lnTo>
                <a:lnTo>
                  <a:pt x="0" y="1920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02004" y="6398459"/>
            <a:ext cx="1673508" cy="1915316"/>
          </a:xfrm>
          <a:custGeom>
            <a:avLst/>
            <a:gdLst/>
            <a:ahLst/>
            <a:cxnLst/>
            <a:rect r="r" b="b" t="t" l="l"/>
            <a:pathLst>
              <a:path h="1915316" w="1673508">
                <a:moveTo>
                  <a:pt x="0" y="0"/>
                </a:moveTo>
                <a:lnTo>
                  <a:pt x="1673507" y="0"/>
                </a:lnTo>
                <a:lnTo>
                  <a:pt x="1673507" y="1915317"/>
                </a:lnTo>
                <a:lnTo>
                  <a:pt x="0" y="1915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07906" y="541318"/>
            <a:ext cx="9846579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true">
                <a:solidFill>
                  <a:srgbClr val="FFCB4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Hold &amp; Wait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22715" y="6502756"/>
            <a:ext cx="10242184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Give all resources to the process before it start 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80085"/>
            <a:ext cx="16230600" cy="8926830"/>
          </a:xfrm>
          <a:custGeom>
            <a:avLst/>
            <a:gdLst/>
            <a:ahLst/>
            <a:cxnLst/>
            <a:rect r="r" b="b" t="t" l="l"/>
            <a:pathLst>
              <a:path h="8926830" w="16230600">
                <a:moveTo>
                  <a:pt x="0" y="0"/>
                </a:moveTo>
                <a:lnTo>
                  <a:pt x="16230600" y="0"/>
                </a:lnTo>
                <a:lnTo>
                  <a:pt x="16230600" y="8926830"/>
                </a:lnTo>
                <a:lnTo>
                  <a:pt x="0" y="8926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13618" y="330007"/>
            <a:ext cx="1807892" cy="2485851"/>
          </a:xfrm>
          <a:custGeom>
            <a:avLst/>
            <a:gdLst/>
            <a:ahLst/>
            <a:cxnLst/>
            <a:rect r="r" b="b" t="t" l="l"/>
            <a:pathLst>
              <a:path h="2485851" w="1807892">
                <a:moveTo>
                  <a:pt x="0" y="0"/>
                </a:moveTo>
                <a:lnTo>
                  <a:pt x="1807892" y="0"/>
                </a:lnTo>
                <a:lnTo>
                  <a:pt x="1807892" y="2485852"/>
                </a:lnTo>
                <a:lnTo>
                  <a:pt x="0" y="248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18538" y="330007"/>
            <a:ext cx="1807892" cy="2485851"/>
          </a:xfrm>
          <a:custGeom>
            <a:avLst/>
            <a:gdLst/>
            <a:ahLst/>
            <a:cxnLst/>
            <a:rect r="r" b="b" t="t" l="l"/>
            <a:pathLst>
              <a:path h="2485851" w="1807892">
                <a:moveTo>
                  <a:pt x="0" y="0"/>
                </a:moveTo>
                <a:lnTo>
                  <a:pt x="1807892" y="0"/>
                </a:lnTo>
                <a:lnTo>
                  <a:pt x="1807892" y="2485852"/>
                </a:lnTo>
                <a:lnTo>
                  <a:pt x="0" y="248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316823">
            <a:off x="8649399" y="2311753"/>
            <a:ext cx="825776" cy="809261"/>
          </a:xfrm>
          <a:custGeom>
            <a:avLst/>
            <a:gdLst/>
            <a:ahLst/>
            <a:cxnLst/>
            <a:rect r="r" b="b" t="t" l="l"/>
            <a:pathLst>
              <a:path h="809261" w="825776">
                <a:moveTo>
                  <a:pt x="0" y="0"/>
                </a:moveTo>
                <a:lnTo>
                  <a:pt x="825776" y="0"/>
                </a:lnTo>
                <a:lnTo>
                  <a:pt x="825776" y="809261"/>
                </a:lnTo>
                <a:lnTo>
                  <a:pt x="0" y="809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12078" y="3292939"/>
            <a:ext cx="2998395" cy="2717166"/>
          </a:xfrm>
          <a:custGeom>
            <a:avLst/>
            <a:gdLst/>
            <a:ahLst/>
            <a:cxnLst/>
            <a:rect r="r" b="b" t="t" l="l"/>
            <a:pathLst>
              <a:path h="2717166" w="2998395">
                <a:moveTo>
                  <a:pt x="0" y="0"/>
                </a:moveTo>
                <a:lnTo>
                  <a:pt x="2998395" y="0"/>
                </a:lnTo>
                <a:lnTo>
                  <a:pt x="2998395" y="2717166"/>
                </a:lnTo>
                <a:lnTo>
                  <a:pt x="0" y="27171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56734" y="674316"/>
            <a:ext cx="5774531" cy="121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Circular wait</a:t>
            </a:r>
            <a:r>
              <a:rPr lang="en-US" sz="7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AutoShape 7" id="7"/>
          <p:cNvSpPr/>
          <p:nvPr/>
        </p:nvSpPr>
        <p:spPr>
          <a:xfrm>
            <a:off x="572418" y="7450528"/>
            <a:ext cx="1998342" cy="72095"/>
          </a:xfrm>
          <a:prstGeom prst="line">
            <a:avLst/>
          </a:prstGeom>
          <a:ln cap="flat" w="1809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2787658" y="6497393"/>
            <a:ext cx="1360185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remove circular wait just give the numbring to all resources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3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9394" y="619966"/>
            <a:ext cx="16449213" cy="9047067"/>
          </a:xfrm>
          <a:custGeom>
            <a:avLst/>
            <a:gdLst/>
            <a:ahLst/>
            <a:cxnLst/>
            <a:rect r="r" b="b" t="t" l="l"/>
            <a:pathLst>
              <a:path h="9047067" w="16449213">
                <a:moveTo>
                  <a:pt x="0" y="0"/>
                </a:moveTo>
                <a:lnTo>
                  <a:pt x="16449212" y="0"/>
                </a:lnTo>
                <a:lnTo>
                  <a:pt x="16449212" y="9047068"/>
                </a:lnTo>
                <a:lnTo>
                  <a:pt x="0" y="9047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37359"/>
            <a:ext cx="16418229" cy="8320941"/>
          </a:xfrm>
          <a:custGeom>
            <a:avLst/>
            <a:gdLst/>
            <a:ahLst/>
            <a:cxnLst/>
            <a:rect r="r" b="b" t="t" l="l"/>
            <a:pathLst>
              <a:path h="8320941" w="16418229">
                <a:moveTo>
                  <a:pt x="0" y="0"/>
                </a:moveTo>
                <a:lnTo>
                  <a:pt x="16418229" y="0"/>
                </a:lnTo>
                <a:lnTo>
                  <a:pt x="16418229" y="8320941"/>
                </a:lnTo>
                <a:lnTo>
                  <a:pt x="0" y="8320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4" r="0" b="-314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bg>
      <p:bgPr>
        <a:solidFill>
          <a:srgbClr val="11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64440" y="332161"/>
            <a:ext cx="10295561" cy="1836460"/>
            <a:chOff x="0" y="0"/>
            <a:chExt cx="2711588" cy="4836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11588" cy="483677"/>
            </a:xfrm>
            <a:custGeom>
              <a:avLst/>
              <a:gdLst/>
              <a:ahLst/>
              <a:cxnLst/>
              <a:rect r="r" b="b" t="t" l="l"/>
              <a:pathLst>
                <a:path h="483677" w="2711588">
                  <a:moveTo>
                    <a:pt x="38350" y="0"/>
                  </a:moveTo>
                  <a:lnTo>
                    <a:pt x="2673238" y="0"/>
                  </a:lnTo>
                  <a:cubicBezTo>
                    <a:pt x="2683409" y="0"/>
                    <a:pt x="2693164" y="4040"/>
                    <a:pt x="2700356" y="11233"/>
                  </a:cubicBezTo>
                  <a:cubicBezTo>
                    <a:pt x="2707548" y="18425"/>
                    <a:pt x="2711588" y="28179"/>
                    <a:pt x="2711588" y="38350"/>
                  </a:cubicBezTo>
                  <a:lnTo>
                    <a:pt x="2711588" y="445326"/>
                  </a:lnTo>
                  <a:cubicBezTo>
                    <a:pt x="2711588" y="455498"/>
                    <a:pt x="2707548" y="465252"/>
                    <a:pt x="2700356" y="472444"/>
                  </a:cubicBezTo>
                  <a:cubicBezTo>
                    <a:pt x="2693164" y="479636"/>
                    <a:pt x="2683409" y="483677"/>
                    <a:pt x="2673238" y="483677"/>
                  </a:cubicBezTo>
                  <a:lnTo>
                    <a:pt x="38350" y="483677"/>
                  </a:lnTo>
                  <a:cubicBezTo>
                    <a:pt x="28179" y="483677"/>
                    <a:pt x="18425" y="479636"/>
                    <a:pt x="11233" y="472444"/>
                  </a:cubicBezTo>
                  <a:cubicBezTo>
                    <a:pt x="4040" y="465252"/>
                    <a:pt x="0" y="455498"/>
                    <a:pt x="0" y="445326"/>
                  </a:cubicBezTo>
                  <a:lnTo>
                    <a:pt x="0" y="38350"/>
                  </a:lnTo>
                  <a:cubicBezTo>
                    <a:pt x="0" y="28179"/>
                    <a:pt x="4040" y="18425"/>
                    <a:pt x="11233" y="11233"/>
                  </a:cubicBezTo>
                  <a:cubicBezTo>
                    <a:pt x="18425" y="4040"/>
                    <a:pt x="28179" y="0"/>
                    <a:pt x="3835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711588" cy="607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819"/>
                </a:lnSpc>
                <a:spcBef>
                  <a:spcPct val="0"/>
                </a:spcBef>
              </a:pPr>
              <a:r>
                <a:rPr lang="en-US" sz="62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Deadlok  Avoidance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26797" y="3817260"/>
            <a:ext cx="1303440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Simplest and most useful modest requres that each process declare </a:t>
            </a:r>
            <a:r>
              <a:rPr lang="en-US" sz="3399">
                <a:solidFill>
                  <a:srgbClr val="D44916"/>
                </a:solidFill>
                <a:latin typeface="Canva Sans"/>
                <a:ea typeface="Canva Sans"/>
                <a:cs typeface="Canva Sans"/>
                <a:sym typeface="Canva Sans"/>
              </a:rPr>
              <a:t>Max number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of resource that it may need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6646364"/>
            <a:ext cx="182880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CB4C"/>
                </a:solidFill>
                <a:latin typeface="Canva Sans"/>
                <a:ea typeface="Canva Sans"/>
                <a:cs typeface="Canva Sans"/>
                <a:sym typeface="Canva Sans"/>
              </a:rPr>
              <a:t>Deadlock Avoidance Algorithm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dynamically examines the resource allocation can </a:t>
            </a:r>
            <a:r>
              <a:rPr lang="en-US" sz="3399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never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be a </a:t>
            </a:r>
            <a:r>
              <a:rPr lang="en-US" sz="3399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circular wait 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condition 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95912" y="830653"/>
            <a:ext cx="2048088" cy="2048088"/>
          </a:xfrm>
          <a:custGeom>
            <a:avLst/>
            <a:gdLst/>
            <a:ahLst/>
            <a:cxnLst/>
            <a:rect r="r" b="b" t="t" l="l"/>
            <a:pathLst>
              <a:path h="2048088" w="2048088">
                <a:moveTo>
                  <a:pt x="0" y="0"/>
                </a:moveTo>
                <a:lnTo>
                  <a:pt x="2048088" y="0"/>
                </a:lnTo>
                <a:lnTo>
                  <a:pt x="2048088" y="2048087"/>
                </a:lnTo>
                <a:lnTo>
                  <a:pt x="0" y="2048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846" y="3816358"/>
            <a:ext cx="1327142" cy="1327142"/>
          </a:xfrm>
          <a:custGeom>
            <a:avLst/>
            <a:gdLst/>
            <a:ahLst/>
            <a:cxnLst/>
            <a:rect r="r" b="b" t="t" l="l"/>
            <a:pathLst>
              <a:path h="1327142" w="1327142">
                <a:moveTo>
                  <a:pt x="0" y="0"/>
                </a:moveTo>
                <a:lnTo>
                  <a:pt x="1327141" y="0"/>
                </a:lnTo>
                <a:lnTo>
                  <a:pt x="1327141" y="1327142"/>
                </a:lnTo>
                <a:lnTo>
                  <a:pt x="0" y="1327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54125" y="2877237"/>
            <a:ext cx="5682866" cy="5306956"/>
          </a:xfrm>
          <a:custGeom>
            <a:avLst/>
            <a:gdLst/>
            <a:ahLst/>
            <a:cxnLst/>
            <a:rect r="r" b="b" t="t" l="l"/>
            <a:pathLst>
              <a:path h="5306956" w="5682866">
                <a:moveTo>
                  <a:pt x="0" y="0"/>
                </a:moveTo>
                <a:lnTo>
                  <a:pt x="5682866" y="0"/>
                </a:lnTo>
                <a:lnTo>
                  <a:pt x="5682866" y="5306956"/>
                </a:lnTo>
                <a:lnTo>
                  <a:pt x="0" y="5306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3846" y="6474547"/>
            <a:ext cx="1327142" cy="1327142"/>
          </a:xfrm>
          <a:custGeom>
            <a:avLst/>
            <a:gdLst/>
            <a:ahLst/>
            <a:cxnLst/>
            <a:rect r="r" b="b" t="t" l="l"/>
            <a:pathLst>
              <a:path h="1327142" w="1327142">
                <a:moveTo>
                  <a:pt x="0" y="0"/>
                </a:moveTo>
                <a:lnTo>
                  <a:pt x="1327141" y="0"/>
                </a:lnTo>
                <a:lnTo>
                  <a:pt x="1327141" y="1327141"/>
                </a:lnTo>
                <a:lnTo>
                  <a:pt x="0" y="1327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315114" y="3996842"/>
            <a:ext cx="12333586" cy="162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14732" indent="-507366" lvl="1">
              <a:lnSpc>
                <a:spcPts val="6580"/>
              </a:lnSpc>
              <a:buFont typeface="Arial"/>
              <a:buChar char="•"/>
            </a:pPr>
            <a:r>
              <a:rPr lang="en-US" b="true" sz="4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If a system in </a:t>
            </a:r>
            <a:r>
              <a:rPr lang="en-US" b="true" sz="4700">
                <a:solidFill>
                  <a:srgbClr val="F19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safe state</a:t>
            </a:r>
            <a:r>
              <a:rPr lang="en-US" b="true" sz="4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&gt;  </a:t>
            </a:r>
            <a:r>
              <a:rPr lang="en-US" b="true" sz="4700">
                <a:solidFill>
                  <a:srgbClr val="F19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 deadlock</a:t>
            </a:r>
            <a:r>
              <a:rPr lang="en-US" b="true" sz="4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7417" y="885825"/>
            <a:ext cx="5559921" cy="134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 b="true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facts: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315114" y="6560498"/>
            <a:ext cx="12069239" cy="162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14732" indent="-507366" lvl="1">
              <a:lnSpc>
                <a:spcPts val="6580"/>
              </a:lnSpc>
              <a:buFont typeface="Arial"/>
              <a:buChar char="•"/>
            </a:pPr>
            <a:r>
              <a:rPr lang="en-US" b="true" sz="4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 a system in </a:t>
            </a:r>
            <a:r>
              <a:rPr lang="en-US" b="true" sz="4700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unsafe state</a:t>
            </a:r>
            <a:r>
              <a:rPr lang="en-US" b="true" sz="4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&gt;  </a:t>
            </a:r>
            <a:r>
              <a:rPr lang="en-US" b="true" sz="4700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possibility</a:t>
            </a:r>
            <a:r>
              <a:rPr lang="en-US" b="true" sz="4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of deadlock 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78215" y="-604729"/>
            <a:ext cx="10385616" cy="10891729"/>
          </a:xfrm>
          <a:custGeom>
            <a:avLst/>
            <a:gdLst/>
            <a:ahLst/>
            <a:cxnLst/>
            <a:rect r="r" b="b" t="t" l="l"/>
            <a:pathLst>
              <a:path h="10891729" w="10385616">
                <a:moveTo>
                  <a:pt x="0" y="0"/>
                </a:moveTo>
                <a:lnTo>
                  <a:pt x="10385615" y="0"/>
                </a:lnTo>
                <a:lnTo>
                  <a:pt x="10385615" y="10891729"/>
                </a:lnTo>
                <a:lnTo>
                  <a:pt x="0" y="10891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07" r="0" b="-6007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87183" y="2389331"/>
            <a:ext cx="1011943" cy="791845"/>
          </a:xfrm>
          <a:custGeom>
            <a:avLst/>
            <a:gdLst/>
            <a:ahLst/>
            <a:cxnLst/>
            <a:rect r="r" b="b" t="t" l="l"/>
            <a:pathLst>
              <a:path h="791845" w="1011943">
                <a:moveTo>
                  <a:pt x="0" y="0"/>
                </a:moveTo>
                <a:lnTo>
                  <a:pt x="1011943" y="0"/>
                </a:lnTo>
                <a:lnTo>
                  <a:pt x="1011943" y="791845"/>
                </a:lnTo>
                <a:lnTo>
                  <a:pt x="0" y="791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163050" y="4508420"/>
            <a:ext cx="0" cy="744987"/>
          </a:xfrm>
          <a:prstGeom prst="line">
            <a:avLst/>
          </a:prstGeom>
          <a:ln cap="flat" w="1238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" id="4"/>
          <p:cNvGrpSpPr/>
          <p:nvPr/>
        </p:nvGrpSpPr>
        <p:grpSpPr>
          <a:xfrm rot="0">
            <a:off x="6255379" y="5520106"/>
            <a:ext cx="6282100" cy="1224092"/>
            <a:chOff x="0" y="0"/>
            <a:chExt cx="1654545" cy="3223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4545" cy="322395"/>
            </a:xfrm>
            <a:custGeom>
              <a:avLst/>
              <a:gdLst/>
              <a:ahLst/>
              <a:cxnLst/>
              <a:rect r="r" b="b" t="t" l="l"/>
              <a:pathLst>
                <a:path h="322395" w="1654545">
                  <a:moveTo>
                    <a:pt x="62851" y="0"/>
                  </a:moveTo>
                  <a:lnTo>
                    <a:pt x="1591693" y="0"/>
                  </a:lnTo>
                  <a:cubicBezTo>
                    <a:pt x="1626405" y="0"/>
                    <a:pt x="1654545" y="28139"/>
                    <a:pt x="1654545" y="62851"/>
                  </a:cubicBezTo>
                  <a:lnTo>
                    <a:pt x="1654545" y="259543"/>
                  </a:lnTo>
                  <a:cubicBezTo>
                    <a:pt x="1654545" y="294255"/>
                    <a:pt x="1626405" y="322395"/>
                    <a:pt x="1591693" y="322395"/>
                  </a:cubicBezTo>
                  <a:lnTo>
                    <a:pt x="62851" y="322395"/>
                  </a:lnTo>
                  <a:cubicBezTo>
                    <a:pt x="28139" y="322395"/>
                    <a:pt x="0" y="294255"/>
                    <a:pt x="0" y="259543"/>
                  </a:cubicBezTo>
                  <a:lnTo>
                    <a:pt x="0" y="62851"/>
                  </a:lnTo>
                  <a:cubicBezTo>
                    <a:pt x="0" y="28139"/>
                    <a:pt x="28139" y="0"/>
                    <a:pt x="62851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1654545" cy="446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119"/>
                </a:lnSpc>
                <a:spcBef>
                  <a:spcPct val="0"/>
                </a:spcBef>
              </a:pPr>
              <a:r>
                <a:rPr lang="en-US" sz="5799">
                  <a:solidFill>
                    <a:srgbClr val="D4EDF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Safe State</a:t>
              </a:r>
              <a:r>
                <a:rPr lang="en-US" sz="57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781426" y="5520106"/>
            <a:ext cx="1279079" cy="1279079"/>
          </a:xfrm>
          <a:custGeom>
            <a:avLst/>
            <a:gdLst/>
            <a:ahLst/>
            <a:cxnLst/>
            <a:rect r="r" b="b" t="t" l="l"/>
            <a:pathLst>
              <a:path h="1279079" w="1279079">
                <a:moveTo>
                  <a:pt x="0" y="0"/>
                </a:moveTo>
                <a:lnTo>
                  <a:pt x="1279078" y="0"/>
                </a:lnTo>
                <a:lnTo>
                  <a:pt x="1279078" y="1279079"/>
                </a:lnTo>
                <a:lnTo>
                  <a:pt x="0" y="1279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55379" y="8309300"/>
            <a:ext cx="894753" cy="810831"/>
          </a:xfrm>
          <a:custGeom>
            <a:avLst/>
            <a:gdLst/>
            <a:ahLst/>
            <a:cxnLst/>
            <a:rect r="r" b="b" t="t" l="l"/>
            <a:pathLst>
              <a:path h="810831" w="894753">
                <a:moveTo>
                  <a:pt x="0" y="0"/>
                </a:moveTo>
                <a:lnTo>
                  <a:pt x="894753" y="0"/>
                </a:lnTo>
                <a:lnTo>
                  <a:pt x="894753" y="810831"/>
                </a:lnTo>
                <a:lnTo>
                  <a:pt x="0" y="8108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7752685" y="8776624"/>
            <a:ext cx="1643028" cy="18986"/>
          </a:xfrm>
          <a:prstGeom prst="line">
            <a:avLst/>
          </a:prstGeom>
          <a:ln cap="flat" w="12382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/>
          <p:nvPr/>
        </p:nvGrpSpPr>
        <p:grpSpPr>
          <a:xfrm rot="0">
            <a:off x="9996504" y="8102670"/>
            <a:ext cx="6282100" cy="1224092"/>
            <a:chOff x="0" y="0"/>
            <a:chExt cx="1654545" cy="3223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54545" cy="322395"/>
            </a:xfrm>
            <a:custGeom>
              <a:avLst/>
              <a:gdLst/>
              <a:ahLst/>
              <a:cxnLst/>
              <a:rect r="r" b="b" t="t" l="l"/>
              <a:pathLst>
                <a:path h="322395" w="1654545">
                  <a:moveTo>
                    <a:pt x="62851" y="0"/>
                  </a:moveTo>
                  <a:lnTo>
                    <a:pt x="1591693" y="0"/>
                  </a:lnTo>
                  <a:cubicBezTo>
                    <a:pt x="1626405" y="0"/>
                    <a:pt x="1654545" y="28139"/>
                    <a:pt x="1654545" y="62851"/>
                  </a:cubicBezTo>
                  <a:lnTo>
                    <a:pt x="1654545" y="259543"/>
                  </a:lnTo>
                  <a:cubicBezTo>
                    <a:pt x="1654545" y="294255"/>
                    <a:pt x="1626405" y="322395"/>
                    <a:pt x="1591693" y="322395"/>
                  </a:cubicBezTo>
                  <a:lnTo>
                    <a:pt x="62851" y="322395"/>
                  </a:lnTo>
                  <a:cubicBezTo>
                    <a:pt x="28139" y="322395"/>
                    <a:pt x="0" y="294255"/>
                    <a:pt x="0" y="259543"/>
                  </a:cubicBezTo>
                  <a:lnTo>
                    <a:pt x="0" y="62851"/>
                  </a:lnTo>
                  <a:cubicBezTo>
                    <a:pt x="0" y="28139"/>
                    <a:pt x="28139" y="0"/>
                    <a:pt x="62851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23825"/>
              <a:ext cx="1654545" cy="446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119"/>
                </a:lnSpc>
                <a:spcBef>
                  <a:spcPct val="0"/>
                </a:spcBef>
              </a:pPr>
              <a:r>
                <a:rPr lang="en-US" sz="5799">
                  <a:solidFill>
                    <a:srgbClr val="D4EDF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Unsafe State</a:t>
              </a:r>
              <a:r>
                <a:rPr lang="en-US" sz="57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957426" y="6228108"/>
            <a:ext cx="2951468" cy="3098654"/>
          </a:xfrm>
          <a:custGeom>
            <a:avLst/>
            <a:gdLst/>
            <a:ahLst/>
            <a:cxnLst/>
            <a:rect r="r" b="b" t="t" l="l"/>
            <a:pathLst>
              <a:path h="3098654" w="2951468">
                <a:moveTo>
                  <a:pt x="0" y="0"/>
                </a:moveTo>
                <a:lnTo>
                  <a:pt x="2951468" y="0"/>
                </a:lnTo>
                <a:lnTo>
                  <a:pt x="2951468" y="3098654"/>
                </a:lnTo>
                <a:lnTo>
                  <a:pt x="0" y="30986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804358" y="67764"/>
            <a:ext cx="8717384" cy="1259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Bankers Algorithm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55379" y="2294081"/>
            <a:ext cx="503180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 Need&lt;= Work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30426" y="3354624"/>
            <a:ext cx="124271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Then Work =  current work + allocation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214050"/>
            <a:ext cx="503180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 Need&lt;= Work 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9459" y="0"/>
            <a:ext cx="7869081" cy="10287000"/>
          </a:xfrm>
          <a:custGeom>
            <a:avLst/>
            <a:gdLst/>
            <a:ahLst/>
            <a:cxnLst/>
            <a:rect r="r" b="b" t="t" l="l"/>
            <a:pathLst>
              <a:path h="10287000" w="7869081">
                <a:moveTo>
                  <a:pt x="0" y="0"/>
                </a:moveTo>
                <a:lnTo>
                  <a:pt x="7869082" y="0"/>
                </a:lnTo>
                <a:lnTo>
                  <a:pt x="78690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37" r="0" b="-2037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0" y="3274493"/>
            <a:ext cx="7315200" cy="2872879"/>
          </a:xfrm>
          <a:custGeom>
            <a:avLst/>
            <a:gdLst/>
            <a:ahLst/>
            <a:cxnLst/>
            <a:rect r="r" b="b" t="t" l="l"/>
            <a:pathLst>
              <a:path h="2872879" w="7315200">
                <a:moveTo>
                  <a:pt x="0" y="0"/>
                </a:moveTo>
                <a:lnTo>
                  <a:pt x="7315200" y="0"/>
                </a:lnTo>
                <a:lnTo>
                  <a:pt x="7315200" y="2872879"/>
                </a:lnTo>
                <a:lnTo>
                  <a:pt x="0" y="2872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10119" y="1179498"/>
            <a:ext cx="3964002" cy="39640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50768" y="104775"/>
            <a:ext cx="10986465" cy="137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8"/>
              </a:lnSpc>
              <a:spcBef>
                <a:spcPct val="0"/>
              </a:spcBef>
            </a:pPr>
            <a:r>
              <a:rPr lang="en-US" sz="9748" i="true">
                <a:solidFill>
                  <a:srgbClr val="D4EDF4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Introduction: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79375" y="1739567"/>
            <a:ext cx="5772415" cy="70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74159" indent="-537079" lvl="1">
              <a:lnSpc>
                <a:spcPts val="5373"/>
              </a:lnSpc>
              <a:buFont typeface="Arial"/>
              <a:buChar char="•"/>
            </a:pPr>
            <a:r>
              <a:rPr lang="en-US" sz="4975">
                <a:solidFill>
                  <a:srgbClr val="D4EDF4"/>
                </a:solidFill>
                <a:latin typeface="Radley"/>
                <a:ea typeface="Radley"/>
                <a:cs typeface="Radley"/>
                <a:sym typeface="Radley"/>
              </a:rPr>
              <a:t>System 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07343" y="2863140"/>
            <a:ext cx="9273314" cy="70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74159" indent="-537079" lvl="1">
              <a:lnSpc>
                <a:spcPts val="5373"/>
              </a:lnSpc>
              <a:buFont typeface="Arial"/>
              <a:buChar char="•"/>
            </a:pPr>
            <a:r>
              <a:rPr lang="en-US" sz="4975">
                <a:solidFill>
                  <a:srgbClr val="D4EDF4"/>
                </a:solidFill>
                <a:latin typeface="Radley"/>
                <a:ea typeface="Radley"/>
                <a:cs typeface="Radley"/>
                <a:sym typeface="Radley"/>
              </a:rPr>
              <a:t>Deadlock characterisation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25068" y="5196011"/>
            <a:ext cx="7637864" cy="70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74159" indent="-537079" lvl="1">
              <a:lnSpc>
                <a:spcPts val="5373"/>
              </a:lnSpc>
              <a:buFont typeface="Arial"/>
              <a:buChar char="•"/>
            </a:pPr>
            <a:r>
              <a:rPr lang="en-US" sz="4975">
                <a:solidFill>
                  <a:srgbClr val="D4EDF4"/>
                </a:solidFill>
                <a:latin typeface="Radley"/>
                <a:ea typeface="Radley"/>
                <a:cs typeface="Radley"/>
                <a:sym typeface="Radley"/>
              </a:rPr>
              <a:t>Deadlock Prevention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94100" y="4024813"/>
            <a:ext cx="10547101" cy="70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74159" indent="-537079" lvl="1">
              <a:lnSpc>
                <a:spcPts val="5373"/>
              </a:lnSpc>
              <a:buFont typeface="Arial"/>
              <a:buChar char="•"/>
            </a:pPr>
            <a:r>
              <a:rPr lang="en-US" sz="4975">
                <a:solidFill>
                  <a:srgbClr val="D4EDF4"/>
                </a:solidFill>
                <a:latin typeface="Radley"/>
                <a:ea typeface="Radley"/>
                <a:cs typeface="Radley"/>
                <a:sym typeface="Radley"/>
              </a:rPr>
              <a:t>Method for handling deadlocks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79155" y="6357684"/>
            <a:ext cx="7233727" cy="70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74159" indent="-537079" lvl="1">
              <a:lnSpc>
                <a:spcPts val="5373"/>
              </a:lnSpc>
              <a:buFont typeface="Arial"/>
              <a:buChar char="•"/>
            </a:pPr>
            <a:r>
              <a:rPr lang="en-US" sz="4975">
                <a:solidFill>
                  <a:srgbClr val="D4EDF4"/>
                </a:solidFill>
                <a:latin typeface="Radley"/>
                <a:ea typeface="Radley"/>
                <a:cs typeface="Radley"/>
                <a:sym typeface="Radley"/>
              </a:rPr>
              <a:t>Deadlock Avoidance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25068" y="7481257"/>
            <a:ext cx="7541901" cy="70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74159" indent="-537079" lvl="1">
              <a:lnSpc>
                <a:spcPts val="5373"/>
              </a:lnSpc>
              <a:buFont typeface="Arial"/>
              <a:buChar char="•"/>
            </a:pPr>
            <a:r>
              <a:rPr lang="en-US" sz="4975">
                <a:solidFill>
                  <a:srgbClr val="D4EDF4"/>
                </a:solidFill>
                <a:latin typeface="Radley"/>
                <a:ea typeface="Radley"/>
                <a:cs typeface="Radley"/>
                <a:sym typeface="Radley"/>
              </a:rPr>
              <a:t>Deadlock Detection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29622" y="8604830"/>
            <a:ext cx="9065928" cy="70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74159" indent="-537079" lvl="1">
              <a:lnSpc>
                <a:spcPts val="5373"/>
              </a:lnSpc>
              <a:buFont typeface="Arial"/>
              <a:buChar char="•"/>
            </a:pPr>
            <a:r>
              <a:rPr lang="en-US" sz="4975">
                <a:solidFill>
                  <a:srgbClr val="D4EDF4"/>
                </a:solidFill>
                <a:latin typeface="Radley"/>
                <a:ea typeface="Radley"/>
                <a:cs typeface="Radley"/>
                <a:sym typeface="Radley"/>
              </a:rPr>
              <a:t>Recovery from Deadlock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39238" y="5008623"/>
            <a:ext cx="9525" cy="28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97713" y="182032"/>
            <a:ext cx="6241479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 i="true">
                <a:solidFill>
                  <a:srgbClr val="E80808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System Model</a:t>
            </a:r>
            <a:r>
              <a:rPr lang="en-US" sz="6600" b="true">
                <a:solidFill>
                  <a:srgbClr val="E8080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2155" y="2223569"/>
            <a:ext cx="16230600" cy="6790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74159" indent="-537079" lvl="1">
              <a:lnSpc>
                <a:spcPts val="5373"/>
              </a:lnSpc>
              <a:buFont typeface="Arial"/>
              <a:buChar char="•"/>
            </a:pPr>
            <a:r>
              <a:rPr lang="en-US" sz="4975">
                <a:solidFill>
                  <a:srgbClr val="C0C0C0"/>
                </a:solidFill>
                <a:latin typeface="Radley"/>
                <a:ea typeface="Radley"/>
                <a:cs typeface="Radley"/>
                <a:sym typeface="Radley"/>
              </a:rPr>
              <a:t>A system</a:t>
            </a:r>
            <a:r>
              <a:rPr lang="en-US" sz="4975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has a finite set of resources (e.g., CPU, printers, memory).</a:t>
            </a:r>
          </a:p>
          <a:p>
            <a:pPr algn="ctr" marL="1074159" indent="-537079" lvl="1">
              <a:lnSpc>
                <a:spcPts val="5373"/>
              </a:lnSpc>
              <a:buFont typeface="Arial"/>
              <a:buChar char="•"/>
            </a:pPr>
            <a:r>
              <a:rPr lang="en-US" sz="4975">
                <a:solidFill>
                  <a:srgbClr val="F07A6F"/>
                </a:solidFill>
                <a:latin typeface="Radley"/>
                <a:ea typeface="Radley"/>
                <a:cs typeface="Radley"/>
                <a:sym typeface="Radley"/>
              </a:rPr>
              <a:t>Resources</a:t>
            </a:r>
            <a:r>
              <a:rPr lang="en-US" sz="4975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are categorized into types (e.g., R1, R2, ..., Rn), each with multiple instances.</a:t>
            </a:r>
          </a:p>
          <a:p>
            <a:pPr algn="ctr" marL="1074159" indent="-537079" lvl="1">
              <a:lnSpc>
                <a:spcPts val="5373"/>
              </a:lnSpc>
              <a:buFont typeface="Arial"/>
              <a:buChar char="•"/>
            </a:pPr>
            <a:r>
              <a:rPr lang="en-US" sz="4975">
                <a:solidFill>
                  <a:srgbClr val="F5DB48"/>
                </a:solidFill>
                <a:latin typeface="Radley"/>
                <a:ea typeface="Radley"/>
                <a:cs typeface="Radley"/>
                <a:sym typeface="Radley"/>
              </a:rPr>
              <a:t>Processes</a:t>
            </a:r>
            <a:r>
              <a:rPr lang="en-US" sz="4975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interact with resources in three steps:</a:t>
            </a:r>
          </a:p>
          <a:p>
            <a:pPr algn="ctr">
              <a:lnSpc>
                <a:spcPts val="5373"/>
              </a:lnSpc>
              <a:spcBef>
                <a:spcPct val="0"/>
              </a:spcBef>
            </a:pPr>
            <a:r>
              <a:rPr lang="en-US" sz="4975">
                <a:solidFill>
                  <a:srgbClr val="5CE1E6"/>
                </a:solidFill>
                <a:latin typeface="Radley"/>
                <a:ea typeface="Radley"/>
                <a:cs typeface="Radley"/>
                <a:sym typeface="Radley"/>
              </a:rPr>
              <a:t>Request:</a:t>
            </a:r>
            <a:r>
              <a:rPr lang="en-US" sz="4975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 Ask for a resource.</a:t>
            </a:r>
          </a:p>
          <a:p>
            <a:pPr algn="ctr">
              <a:lnSpc>
                <a:spcPts val="5373"/>
              </a:lnSpc>
              <a:spcBef>
                <a:spcPct val="0"/>
              </a:spcBef>
            </a:pPr>
            <a:r>
              <a:rPr lang="en-US" sz="4975">
                <a:solidFill>
                  <a:srgbClr val="5CE1E6"/>
                </a:solidFill>
                <a:latin typeface="Radley"/>
                <a:ea typeface="Radley"/>
                <a:cs typeface="Radley"/>
                <a:sym typeface="Radley"/>
              </a:rPr>
              <a:t>Use: </a:t>
            </a:r>
            <a:r>
              <a:rPr lang="en-US" sz="4975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Utilize the resource.</a:t>
            </a:r>
          </a:p>
          <a:p>
            <a:pPr algn="ctr">
              <a:lnSpc>
                <a:spcPts val="5373"/>
              </a:lnSpc>
              <a:spcBef>
                <a:spcPct val="0"/>
              </a:spcBef>
            </a:pPr>
            <a:r>
              <a:rPr lang="en-US" sz="4975">
                <a:solidFill>
                  <a:srgbClr val="5CE1E6"/>
                </a:solidFill>
                <a:latin typeface="Radley"/>
                <a:ea typeface="Radley"/>
                <a:cs typeface="Radley"/>
                <a:sym typeface="Radley"/>
              </a:rPr>
              <a:t>Release: </a:t>
            </a:r>
            <a:r>
              <a:rPr lang="en-US" sz="4975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Free the resource for others.</a:t>
            </a:r>
          </a:p>
          <a:p>
            <a:pPr algn="ctr" marL="1074159" indent="-537079" lvl="1">
              <a:lnSpc>
                <a:spcPts val="5373"/>
              </a:lnSpc>
              <a:buFont typeface="Arial"/>
              <a:buChar char="•"/>
            </a:pPr>
            <a:r>
              <a:rPr lang="en-US" sz="4975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This model can lead to deadlock if processes block each other while waiting for resources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5082" y="2687881"/>
            <a:ext cx="5428043" cy="2043015"/>
            <a:chOff x="0" y="0"/>
            <a:chExt cx="1429608" cy="5380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29608" cy="538078"/>
            </a:xfrm>
            <a:custGeom>
              <a:avLst/>
              <a:gdLst/>
              <a:ahLst/>
              <a:cxnLst/>
              <a:rect r="r" b="b" t="t" l="l"/>
              <a:pathLst>
                <a:path h="538078" w="1429608">
                  <a:moveTo>
                    <a:pt x="1226408" y="0"/>
                  </a:moveTo>
                  <a:cubicBezTo>
                    <a:pt x="1338632" y="0"/>
                    <a:pt x="1429608" y="120453"/>
                    <a:pt x="1429608" y="269039"/>
                  </a:cubicBezTo>
                  <a:cubicBezTo>
                    <a:pt x="1429608" y="417625"/>
                    <a:pt x="1338632" y="538078"/>
                    <a:pt x="1226408" y="538078"/>
                  </a:cubicBezTo>
                  <a:lnTo>
                    <a:pt x="203200" y="538078"/>
                  </a:lnTo>
                  <a:cubicBezTo>
                    <a:pt x="90976" y="538078"/>
                    <a:pt x="0" y="417625"/>
                    <a:pt x="0" y="269039"/>
                  </a:cubicBezTo>
                  <a:cubicBezTo>
                    <a:pt x="0" y="12045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4491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66675"/>
              <a:ext cx="1429608" cy="471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9"/>
                </a:lnSpc>
              </a:pPr>
              <a:r>
                <a:rPr lang="en-US" sz="4675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Mutual exclusion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55082" y="5635772"/>
            <a:ext cx="5428043" cy="2043015"/>
            <a:chOff x="0" y="0"/>
            <a:chExt cx="1429608" cy="5380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29608" cy="538078"/>
            </a:xfrm>
            <a:custGeom>
              <a:avLst/>
              <a:gdLst/>
              <a:ahLst/>
              <a:cxnLst/>
              <a:rect r="r" b="b" t="t" l="l"/>
              <a:pathLst>
                <a:path h="538078" w="1429608">
                  <a:moveTo>
                    <a:pt x="1226408" y="0"/>
                  </a:moveTo>
                  <a:cubicBezTo>
                    <a:pt x="1338632" y="0"/>
                    <a:pt x="1429608" y="120453"/>
                    <a:pt x="1429608" y="269039"/>
                  </a:cubicBezTo>
                  <a:cubicBezTo>
                    <a:pt x="1429608" y="417625"/>
                    <a:pt x="1338632" y="538078"/>
                    <a:pt x="1226408" y="538078"/>
                  </a:cubicBezTo>
                  <a:lnTo>
                    <a:pt x="203200" y="538078"/>
                  </a:lnTo>
                  <a:cubicBezTo>
                    <a:pt x="90976" y="538078"/>
                    <a:pt x="0" y="417625"/>
                    <a:pt x="0" y="269039"/>
                  </a:cubicBezTo>
                  <a:cubicBezTo>
                    <a:pt x="0" y="12045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66675"/>
              <a:ext cx="1429608" cy="471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9"/>
                </a:lnSpc>
              </a:pPr>
              <a:r>
                <a:rPr lang="en-US" sz="4675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No Preemption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17578" y="2687881"/>
            <a:ext cx="5428043" cy="2043015"/>
            <a:chOff x="0" y="0"/>
            <a:chExt cx="1429608" cy="5380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29608" cy="538078"/>
            </a:xfrm>
            <a:custGeom>
              <a:avLst/>
              <a:gdLst/>
              <a:ahLst/>
              <a:cxnLst/>
              <a:rect r="r" b="b" t="t" l="l"/>
              <a:pathLst>
                <a:path h="538078" w="1429608">
                  <a:moveTo>
                    <a:pt x="1226408" y="0"/>
                  </a:moveTo>
                  <a:cubicBezTo>
                    <a:pt x="1338632" y="0"/>
                    <a:pt x="1429608" y="120453"/>
                    <a:pt x="1429608" y="269039"/>
                  </a:cubicBezTo>
                  <a:cubicBezTo>
                    <a:pt x="1429608" y="417625"/>
                    <a:pt x="1338632" y="538078"/>
                    <a:pt x="1226408" y="538078"/>
                  </a:cubicBezTo>
                  <a:lnTo>
                    <a:pt x="203200" y="538078"/>
                  </a:lnTo>
                  <a:cubicBezTo>
                    <a:pt x="90976" y="538078"/>
                    <a:pt x="0" y="417625"/>
                    <a:pt x="0" y="269039"/>
                  </a:cubicBezTo>
                  <a:cubicBezTo>
                    <a:pt x="0" y="12045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697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66675"/>
              <a:ext cx="1429608" cy="471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9"/>
                </a:lnSpc>
              </a:pPr>
              <a:r>
                <a:rPr lang="en-US" sz="4675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Hold &amp; Wait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217578" y="5635772"/>
            <a:ext cx="5428043" cy="2043015"/>
            <a:chOff x="0" y="0"/>
            <a:chExt cx="1429608" cy="5380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29608" cy="538078"/>
            </a:xfrm>
            <a:custGeom>
              <a:avLst/>
              <a:gdLst/>
              <a:ahLst/>
              <a:cxnLst/>
              <a:rect r="r" b="b" t="t" l="l"/>
              <a:pathLst>
                <a:path h="538078" w="1429608">
                  <a:moveTo>
                    <a:pt x="1226408" y="0"/>
                  </a:moveTo>
                  <a:cubicBezTo>
                    <a:pt x="1338632" y="0"/>
                    <a:pt x="1429608" y="120453"/>
                    <a:pt x="1429608" y="269039"/>
                  </a:cubicBezTo>
                  <a:cubicBezTo>
                    <a:pt x="1429608" y="417625"/>
                    <a:pt x="1338632" y="538078"/>
                    <a:pt x="1226408" y="538078"/>
                  </a:cubicBezTo>
                  <a:lnTo>
                    <a:pt x="203200" y="538078"/>
                  </a:lnTo>
                  <a:cubicBezTo>
                    <a:pt x="90976" y="538078"/>
                    <a:pt x="0" y="417625"/>
                    <a:pt x="0" y="269039"/>
                  </a:cubicBezTo>
                  <a:cubicBezTo>
                    <a:pt x="0" y="12045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9E7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66675"/>
              <a:ext cx="1429608" cy="471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9"/>
                </a:lnSpc>
              </a:pPr>
              <a:r>
                <a:rPr lang="en-US" sz="4675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Circular wait 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687275" y="3086100"/>
            <a:ext cx="3785616" cy="4114800"/>
          </a:xfrm>
          <a:custGeom>
            <a:avLst/>
            <a:gdLst/>
            <a:ahLst/>
            <a:cxnLst/>
            <a:rect r="r" b="b" t="t" l="l"/>
            <a:pathLst>
              <a:path h="4114800" w="3785616">
                <a:moveTo>
                  <a:pt x="0" y="0"/>
                </a:moveTo>
                <a:lnTo>
                  <a:pt x="3785616" y="0"/>
                </a:lnTo>
                <a:lnTo>
                  <a:pt x="3785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605515" y="726539"/>
            <a:ext cx="15076969" cy="1052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2.Deadlock Characterisation 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09698" y="3652181"/>
            <a:ext cx="1901972" cy="2054553"/>
            <a:chOff x="0" y="0"/>
            <a:chExt cx="812800" cy="8780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78005"/>
            </a:xfrm>
            <a:custGeom>
              <a:avLst/>
              <a:gdLst/>
              <a:ahLst/>
              <a:cxnLst/>
              <a:rect r="r" b="b" t="t" l="l"/>
              <a:pathLst>
                <a:path h="878005" w="812800">
                  <a:moveTo>
                    <a:pt x="406400" y="0"/>
                  </a:moveTo>
                  <a:cubicBezTo>
                    <a:pt x="181951" y="0"/>
                    <a:pt x="0" y="196548"/>
                    <a:pt x="0" y="439003"/>
                  </a:cubicBezTo>
                  <a:cubicBezTo>
                    <a:pt x="0" y="681457"/>
                    <a:pt x="181951" y="878005"/>
                    <a:pt x="406400" y="878005"/>
                  </a:cubicBezTo>
                  <a:cubicBezTo>
                    <a:pt x="630849" y="878005"/>
                    <a:pt x="812800" y="681457"/>
                    <a:pt x="812800" y="439003"/>
                  </a:cubicBezTo>
                  <a:cubicBezTo>
                    <a:pt x="812800" y="1965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C8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77563"/>
              <a:ext cx="660400" cy="618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260"/>
                </a:lnSpc>
              </a:pPr>
              <a:r>
                <a:rPr lang="en-US" sz="8574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V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745916" y="3556610"/>
            <a:ext cx="1901972" cy="2054553"/>
            <a:chOff x="0" y="0"/>
            <a:chExt cx="812800" cy="8780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78005"/>
            </a:xfrm>
            <a:custGeom>
              <a:avLst/>
              <a:gdLst/>
              <a:ahLst/>
              <a:cxnLst/>
              <a:rect r="r" b="b" t="t" l="l"/>
              <a:pathLst>
                <a:path h="878005" w="812800">
                  <a:moveTo>
                    <a:pt x="406400" y="0"/>
                  </a:moveTo>
                  <a:cubicBezTo>
                    <a:pt x="181951" y="0"/>
                    <a:pt x="0" y="196548"/>
                    <a:pt x="0" y="439003"/>
                  </a:cubicBezTo>
                  <a:cubicBezTo>
                    <a:pt x="0" y="681457"/>
                    <a:pt x="181951" y="878005"/>
                    <a:pt x="406400" y="878005"/>
                  </a:cubicBezTo>
                  <a:cubicBezTo>
                    <a:pt x="630849" y="878005"/>
                    <a:pt x="812800" y="681457"/>
                    <a:pt x="812800" y="439003"/>
                  </a:cubicBezTo>
                  <a:cubicBezTo>
                    <a:pt x="812800" y="1965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C83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77563"/>
              <a:ext cx="660400" cy="618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260"/>
                </a:lnSpc>
              </a:pPr>
              <a:r>
                <a:rPr lang="en-US" sz="8574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38593" y="6109064"/>
            <a:ext cx="1901972" cy="2054553"/>
            <a:chOff x="0" y="0"/>
            <a:chExt cx="812800" cy="8780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78005"/>
            </a:xfrm>
            <a:custGeom>
              <a:avLst/>
              <a:gdLst/>
              <a:ahLst/>
              <a:cxnLst/>
              <a:rect r="r" b="b" t="t" l="l"/>
              <a:pathLst>
                <a:path h="878005" w="812800">
                  <a:moveTo>
                    <a:pt x="406400" y="0"/>
                  </a:moveTo>
                  <a:cubicBezTo>
                    <a:pt x="181951" y="0"/>
                    <a:pt x="0" y="196548"/>
                    <a:pt x="0" y="439003"/>
                  </a:cubicBezTo>
                  <a:cubicBezTo>
                    <a:pt x="0" y="681457"/>
                    <a:pt x="181951" y="878005"/>
                    <a:pt x="406400" y="878005"/>
                  </a:cubicBezTo>
                  <a:cubicBezTo>
                    <a:pt x="630849" y="878005"/>
                    <a:pt x="812800" y="681457"/>
                    <a:pt x="812800" y="439003"/>
                  </a:cubicBezTo>
                  <a:cubicBezTo>
                    <a:pt x="812800" y="19654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491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77563"/>
              <a:ext cx="660400" cy="618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260"/>
                </a:lnSpc>
              </a:pPr>
              <a:r>
                <a:rPr lang="en-US" sz="8574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P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380448" y="6109064"/>
            <a:ext cx="1980913" cy="1981476"/>
            <a:chOff x="0" y="0"/>
            <a:chExt cx="521722" cy="5218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21722" cy="521870"/>
            </a:xfrm>
            <a:custGeom>
              <a:avLst/>
              <a:gdLst/>
              <a:ahLst/>
              <a:cxnLst/>
              <a:rect r="r" b="b" t="t" l="l"/>
              <a:pathLst>
                <a:path h="521870" w="521722">
                  <a:moveTo>
                    <a:pt x="0" y="0"/>
                  </a:moveTo>
                  <a:lnTo>
                    <a:pt x="521722" y="0"/>
                  </a:lnTo>
                  <a:lnTo>
                    <a:pt x="521722" y="521870"/>
                  </a:lnTo>
                  <a:lnTo>
                    <a:pt x="0" y="521870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14300"/>
              <a:ext cx="521722" cy="40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096"/>
                </a:lnSpc>
              </a:pPr>
              <a:r>
                <a:rPr lang="en-US" sz="10274">
                  <a:solidFill>
                    <a:srgbClr val="FFFFFF"/>
                  </a:solidFill>
                  <a:latin typeface="Radley"/>
                  <a:ea typeface="Radley"/>
                  <a:cs typeface="Radley"/>
                  <a:sym typeface="Radley"/>
                </a:rPr>
                <a:t>R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640113" y="689889"/>
            <a:ext cx="11007775" cy="1101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5"/>
              </a:lnSpc>
            </a:pPr>
            <a:r>
              <a:rPr lang="en-US" sz="648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Recource Allocation Graph: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38723" y="2303121"/>
            <a:ext cx="9378553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set of vertices V and a set of edges E 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2837" y="8371205"/>
            <a:ext cx="25134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874103" y="8371205"/>
            <a:ext cx="29936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Resource</a:t>
            </a:r>
          </a:p>
        </p:txBody>
      </p:sp>
      <p:sp>
        <p:nvSpPr>
          <p:cNvPr name="AutoShape 21" id="21"/>
          <p:cNvSpPr/>
          <p:nvPr/>
        </p:nvSpPr>
        <p:spPr>
          <a:xfrm flipH="true">
            <a:off x="3062526" y="5337144"/>
            <a:ext cx="767591" cy="867492"/>
          </a:xfrm>
          <a:prstGeom prst="line">
            <a:avLst/>
          </a:prstGeom>
          <a:ln cap="flat" w="2667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5191429" y="5405611"/>
            <a:ext cx="640481" cy="965153"/>
          </a:xfrm>
          <a:prstGeom prst="line">
            <a:avLst/>
          </a:prstGeom>
          <a:ln cap="flat" w="2476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3" id="23"/>
          <p:cNvSpPr txBox="true"/>
          <p:nvPr/>
        </p:nvSpPr>
        <p:spPr>
          <a:xfrm rot="0">
            <a:off x="10105956" y="5601959"/>
            <a:ext cx="7812088" cy="449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03427" indent="-551713" lvl="1">
              <a:lnSpc>
                <a:spcPts val="7155"/>
              </a:lnSpc>
              <a:buFont typeface="Arial"/>
              <a:buChar char="•"/>
            </a:pPr>
            <a:r>
              <a:rPr lang="en-US" b="true" sz="51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Request edge</a:t>
            </a:r>
          </a:p>
          <a:p>
            <a:pPr algn="ctr">
              <a:lnSpc>
                <a:spcPts val="7155"/>
              </a:lnSpc>
            </a:pPr>
            <a:r>
              <a:rPr lang="en-US" sz="511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            R </a:t>
            </a:r>
          </a:p>
          <a:p>
            <a:pPr algn="ctr" marL="1103427" indent="-551713" lvl="1">
              <a:lnSpc>
                <a:spcPts val="7155"/>
              </a:lnSpc>
              <a:buFont typeface="Arial"/>
              <a:buChar char="•"/>
            </a:pPr>
            <a:r>
              <a:rPr lang="en-US" b="true" sz="51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Assignment edge</a:t>
            </a:r>
          </a:p>
          <a:p>
            <a:pPr algn="ctr">
              <a:lnSpc>
                <a:spcPts val="7155"/>
              </a:lnSpc>
            </a:pPr>
            <a:r>
              <a:rPr lang="en-US" sz="511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            R</a:t>
            </a:r>
          </a:p>
          <a:p>
            <a:pPr algn="ctr">
              <a:lnSpc>
                <a:spcPts val="7155"/>
              </a:lnSpc>
            </a:pPr>
            <a:r>
              <a:rPr lang="en-US" sz="511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AutoShape 24" id="24"/>
          <p:cNvSpPr/>
          <p:nvPr/>
        </p:nvSpPr>
        <p:spPr>
          <a:xfrm>
            <a:off x="13280763" y="7136341"/>
            <a:ext cx="1473025" cy="0"/>
          </a:xfrm>
          <a:prstGeom prst="line">
            <a:avLst/>
          </a:prstGeom>
          <a:ln cap="flat" w="1809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flipH="true">
            <a:off x="13280763" y="8862377"/>
            <a:ext cx="1473025" cy="0"/>
          </a:xfrm>
          <a:prstGeom prst="line">
            <a:avLst/>
          </a:prstGeom>
          <a:ln cap="flat" w="1714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0949" y="2143614"/>
            <a:ext cx="5477721" cy="7060553"/>
          </a:xfrm>
          <a:custGeom>
            <a:avLst/>
            <a:gdLst/>
            <a:ahLst/>
            <a:cxnLst/>
            <a:rect r="r" b="b" t="t" l="l"/>
            <a:pathLst>
              <a:path h="7060553" w="5477721">
                <a:moveTo>
                  <a:pt x="0" y="0"/>
                </a:moveTo>
                <a:lnTo>
                  <a:pt x="5477721" y="0"/>
                </a:lnTo>
                <a:lnTo>
                  <a:pt x="5477721" y="7060553"/>
                </a:lnTo>
                <a:lnTo>
                  <a:pt x="0" y="7060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09" r="-10967" b="-491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70702" y="2089481"/>
            <a:ext cx="5597757" cy="7114686"/>
          </a:xfrm>
          <a:custGeom>
            <a:avLst/>
            <a:gdLst/>
            <a:ahLst/>
            <a:cxnLst/>
            <a:rect r="r" b="b" t="t" l="l"/>
            <a:pathLst>
              <a:path h="7114686" w="5597757">
                <a:moveTo>
                  <a:pt x="0" y="0"/>
                </a:moveTo>
                <a:lnTo>
                  <a:pt x="5597756" y="0"/>
                </a:lnTo>
                <a:lnTo>
                  <a:pt x="5597756" y="7114686"/>
                </a:lnTo>
                <a:lnTo>
                  <a:pt x="0" y="7114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25" r="-5435" b="-252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00021" y="1039813"/>
            <a:ext cx="5428059" cy="5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3300" i="true">
                <a:solidFill>
                  <a:srgbClr val="FBB03B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Resource allocation graph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08554" y="1039813"/>
            <a:ext cx="10236046" cy="5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true">
                <a:solidFill>
                  <a:srgbClr val="FBB03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Resource allocation graph</a:t>
            </a:r>
            <a:r>
              <a:rPr lang="en-US" sz="3300" b="true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with deadlock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DAGmxpMN164</dc:identifier>
  <dcterms:modified xsi:type="dcterms:W3CDTF">2011-08-01T06:04:30Z</dcterms:modified>
  <cp:revision>1</cp:revision>
  <dc:title>Data Analytics</dc:title>
</cp:coreProperties>
</file>